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</p:sldMasterIdLst>
  <p:notesMasterIdLst>
    <p:notesMasterId r:id="rId22"/>
  </p:notesMasterIdLst>
  <p:handoutMasterIdLst>
    <p:handoutMasterId r:id="rId23"/>
  </p:handoutMasterIdLst>
  <p:sldIdLst>
    <p:sldId id="256" r:id="rId2"/>
    <p:sldId id="371" r:id="rId3"/>
    <p:sldId id="372" r:id="rId4"/>
    <p:sldId id="390" r:id="rId5"/>
    <p:sldId id="380" r:id="rId6"/>
    <p:sldId id="381" r:id="rId7"/>
    <p:sldId id="382" r:id="rId8"/>
    <p:sldId id="383" r:id="rId9"/>
    <p:sldId id="373" r:id="rId10"/>
    <p:sldId id="391" r:id="rId11"/>
    <p:sldId id="374" r:id="rId12"/>
    <p:sldId id="375" r:id="rId13"/>
    <p:sldId id="376" r:id="rId14"/>
    <p:sldId id="377" r:id="rId15"/>
    <p:sldId id="378" r:id="rId16"/>
    <p:sldId id="392" r:id="rId17"/>
    <p:sldId id="399" r:id="rId18"/>
    <p:sldId id="393" r:id="rId19"/>
    <p:sldId id="394" r:id="rId20"/>
    <p:sldId id="400" r:id="rId21"/>
  </p:sldIdLst>
  <p:sldSz cx="9144000" cy="6858000" type="screen4x3"/>
  <p:notesSz cx="6608763" cy="86868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CC0000"/>
    <a:srgbClr val="0033CC"/>
    <a:srgbClr val="0000FF"/>
    <a:srgbClr val="FF0000"/>
    <a:srgbClr val="0066FF"/>
    <a:srgbClr val="00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t" anchorCtr="0" compatLnSpc="1">
            <a:prstTxWarp prst="textNoShape">
              <a:avLst/>
            </a:prstTxWarp>
          </a:bodyPr>
          <a:lstStyle>
            <a:lvl1pPr defTabSz="874713">
              <a:defRPr sz="1100">
                <a:latin typeface="Arial" charset="0"/>
              </a:defRPr>
            </a:lvl1pPr>
          </a:lstStyle>
          <a:p>
            <a:endParaRPr lang="sr-Latn-CS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43325" y="0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t" anchorCtr="0" compatLnSpc="1">
            <a:prstTxWarp prst="textNoShape">
              <a:avLst/>
            </a:prstTxWarp>
          </a:bodyPr>
          <a:lstStyle>
            <a:lvl1pPr algn="r" defTabSz="874713">
              <a:defRPr sz="1100">
                <a:latin typeface="Arial" charset="0"/>
              </a:defRPr>
            </a:lvl1pPr>
          </a:lstStyle>
          <a:p>
            <a:endParaRPr lang="sr-Latn-CS"/>
          </a:p>
        </p:txBody>
      </p:sp>
      <p:sp>
        <p:nvSpPr>
          <p:cNvPr id="116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250238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b" anchorCtr="0" compatLnSpc="1">
            <a:prstTxWarp prst="textNoShape">
              <a:avLst/>
            </a:prstTxWarp>
          </a:bodyPr>
          <a:lstStyle>
            <a:lvl1pPr defTabSz="874713">
              <a:defRPr sz="1100">
                <a:latin typeface="Arial" charset="0"/>
              </a:defRPr>
            </a:lvl1pPr>
          </a:lstStyle>
          <a:p>
            <a:endParaRPr lang="sr-Latn-CS"/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43325" y="8250238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b" anchorCtr="0" compatLnSpc="1">
            <a:prstTxWarp prst="textNoShape">
              <a:avLst/>
            </a:prstTxWarp>
          </a:bodyPr>
          <a:lstStyle>
            <a:lvl1pPr algn="r" defTabSz="874713">
              <a:defRPr sz="1100">
                <a:latin typeface="Arial" charset="0"/>
              </a:defRPr>
            </a:lvl1pPr>
          </a:lstStyle>
          <a:p>
            <a:fld id="{1FA7B025-D70E-4FF4-A71C-F709CFDBAEB1}" type="slidenum">
              <a:rPr lang="sr-Latn-CS"/>
              <a:pPr/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t" anchorCtr="0" compatLnSpc="1">
            <a:prstTxWarp prst="textNoShape">
              <a:avLst/>
            </a:prstTxWarp>
          </a:bodyPr>
          <a:lstStyle>
            <a:lvl1pPr defTabSz="874713">
              <a:defRPr sz="1100">
                <a:latin typeface="Arial" charset="0"/>
              </a:defRPr>
            </a:lvl1pPr>
          </a:lstStyle>
          <a:p>
            <a:endParaRPr lang="sr-Latn-CS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43325" y="0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t" anchorCtr="0" compatLnSpc="1">
            <a:prstTxWarp prst="textNoShape">
              <a:avLst/>
            </a:prstTxWarp>
          </a:bodyPr>
          <a:lstStyle>
            <a:lvl1pPr algn="r" defTabSz="874713">
              <a:defRPr sz="1100">
                <a:latin typeface="Arial" charset="0"/>
              </a:defRPr>
            </a:lvl1pPr>
          </a:lstStyle>
          <a:p>
            <a:endParaRPr lang="sr-Latn-CS"/>
          </a:p>
        </p:txBody>
      </p:sp>
      <p:sp>
        <p:nvSpPr>
          <p:cNvPr id="471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1888" y="650875"/>
            <a:ext cx="4343400" cy="3257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0400" y="4125913"/>
            <a:ext cx="5287963" cy="391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250238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b" anchorCtr="0" compatLnSpc="1">
            <a:prstTxWarp prst="textNoShape">
              <a:avLst/>
            </a:prstTxWarp>
          </a:bodyPr>
          <a:lstStyle>
            <a:lvl1pPr defTabSz="874713">
              <a:defRPr sz="1100">
                <a:latin typeface="Arial" charset="0"/>
              </a:defRPr>
            </a:lvl1pPr>
          </a:lstStyle>
          <a:p>
            <a:endParaRPr lang="sr-Latn-CS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43325" y="8250238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b" anchorCtr="0" compatLnSpc="1">
            <a:prstTxWarp prst="textNoShape">
              <a:avLst/>
            </a:prstTxWarp>
          </a:bodyPr>
          <a:lstStyle>
            <a:lvl1pPr algn="r" defTabSz="874713">
              <a:defRPr sz="1100">
                <a:latin typeface="Arial" charset="0"/>
              </a:defRPr>
            </a:lvl1pPr>
          </a:lstStyle>
          <a:p>
            <a:fld id="{209F161D-E694-47CD-862B-D87A5B0D8139}" type="slidenum">
              <a:rPr lang="sr-Latn-CS"/>
              <a:pPr/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79388" y="2205038"/>
            <a:ext cx="8216900" cy="1042987"/>
          </a:xfrm>
        </p:spPr>
        <p:txBody>
          <a:bodyPr/>
          <a:lstStyle>
            <a:lvl1pPr algn="ctr">
              <a:defRPr sz="4200"/>
            </a:lvl1pPr>
          </a:lstStyle>
          <a:p>
            <a:r>
              <a:rPr lang="sr-Latn-CS" altLang="en-US"/>
              <a:t>Click to edit Master title style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0825" y="3789363"/>
            <a:ext cx="8208963" cy="811212"/>
          </a:xfrm>
        </p:spPr>
        <p:txBody>
          <a:bodyPr/>
          <a:lstStyle>
            <a:lvl1pPr marL="0" indent="0" algn="ctr">
              <a:buFontTx/>
              <a:buNone/>
              <a:defRPr sz="3200"/>
            </a:lvl1pPr>
          </a:lstStyle>
          <a:p>
            <a:r>
              <a:rPr lang="sr-Latn-CS" altLang="en-US"/>
              <a:t>Click to edit Master subtitle style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endParaRPr lang="sr-Latn-CS" altLang="en-US"/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88AEB50-A54A-4917-8D81-44714DAA9A1D}" type="slidenum">
              <a:rPr lang="sr-Latn-CS" altLang="en-US"/>
              <a:pPr/>
              <a:t>‹#›</a:t>
            </a:fld>
            <a:endParaRPr lang="sr-Latn-CS" altLang="en-US"/>
          </a:p>
        </p:txBody>
      </p:sp>
      <p:pic>
        <p:nvPicPr>
          <p:cNvPr id="18474" name="Picture 4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613" y="68263"/>
            <a:ext cx="5040312" cy="1200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F3A3AA6-665D-4482-8C00-C73DEC1703DB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BDA60D7-400A-4082-8C72-37C0FFEF1328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84058F3-04CD-4802-B79B-5BD91158B345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00C9D27-AAB8-4901-ABF8-BA1B30FB6C5A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D702D73-7FBE-4AD8-93E8-911CF1F2C625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9507FF6-5ED7-45EB-AE08-F8B6127451F9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E9971BE-1666-418E-9211-64509338DFC9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1BF677F-CE30-4C71-AAD6-DB536AA71E63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B9FA4FC-6481-4B6A-929C-52254523F4D4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F95BA0A-8272-4415-8E5B-CD38C1C7082B}" type="slidenum">
              <a:rPr lang="sr-Latn-CS" altLang="en-US"/>
              <a:pPr/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821848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 smtClean="0"/>
              <a:t>Click to edit Master title style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 smtClean="0"/>
              <a:t>Click to edit Master text styles</a:t>
            </a:r>
          </a:p>
          <a:p>
            <a:pPr lvl="1"/>
            <a:r>
              <a:rPr lang="sr-Latn-CS" altLang="en-US" smtClean="0"/>
              <a:t>Second level</a:t>
            </a:r>
          </a:p>
          <a:p>
            <a:pPr lvl="2"/>
            <a:r>
              <a:rPr lang="sr-Latn-CS" altLang="en-US" smtClean="0"/>
              <a:t>Third level</a:t>
            </a:r>
          </a:p>
          <a:p>
            <a:pPr lvl="3"/>
            <a:r>
              <a:rPr lang="sr-Latn-CS" altLang="en-US" smtClean="0"/>
              <a:t>Fourth level</a:t>
            </a:r>
          </a:p>
          <a:p>
            <a:pPr lvl="4"/>
            <a:r>
              <a:rPr lang="sr-Latn-CS" altLang="en-US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endParaRPr lang="sr-Latn-CS" alt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fld id="{014E2D99-64A2-4D30-8CD5-43D9814498C6}" type="slidenum">
              <a:rPr lang="sr-Latn-CS" altLang="en-US"/>
              <a:pPr/>
              <a:t>‹#›</a:t>
            </a:fld>
            <a:endParaRPr lang="sr-Latn-CS" altLang="en-US"/>
          </a:p>
        </p:txBody>
      </p:sp>
      <p:sp>
        <p:nvSpPr>
          <p:cNvPr id="17448" name="Line 40"/>
          <p:cNvSpPr>
            <a:spLocks noChangeShapeType="1"/>
          </p:cNvSpPr>
          <p:nvPr userDrawn="1"/>
        </p:nvSpPr>
        <p:spPr bwMode="auto">
          <a:xfrm flipV="1">
            <a:off x="395288" y="1341438"/>
            <a:ext cx="8351837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49" name="Line 41"/>
          <p:cNvSpPr>
            <a:spLocks noChangeShapeType="1"/>
          </p:cNvSpPr>
          <p:nvPr userDrawn="1"/>
        </p:nvSpPr>
        <p:spPr bwMode="auto">
          <a:xfrm>
            <a:off x="6084888" y="6597650"/>
            <a:ext cx="2736850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50" name="Line 42"/>
          <p:cNvSpPr>
            <a:spLocks noChangeShapeType="1"/>
          </p:cNvSpPr>
          <p:nvPr userDrawn="1"/>
        </p:nvSpPr>
        <p:spPr bwMode="auto">
          <a:xfrm>
            <a:off x="8820150" y="5876925"/>
            <a:ext cx="0" cy="720725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51" name="Line 43"/>
          <p:cNvSpPr>
            <a:spLocks noChangeShapeType="1"/>
          </p:cNvSpPr>
          <p:nvPr userDrawn="1"/>
        </p:nvSpPr>
        <p:spPr bwMode="auto">
          <a:xfrm>
            <a:off x="4572000" y="260350"/>
            <a:ext cx="4176713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chemeClr val="tx1"/>
          </a:solidFill>
          <a:latin typeface="+mn-lt"/>
        </a:defRPr>
      </a:lvl2pPr>
      <a:lvl3pPr marL="987425" indent="-293688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300">
          <a:solidFill>
            <a:schemeClr val="tx1"/>
          </a:solidFill>
          <a:latin typeface="+mn-lt"/>
        </a:defRPr>
      </a:lvl3pPr>
      <a:lvl4pPr marL="1281113" indent="-2921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4pPr>
      <a:lvl5pPr marL="15986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8788" y="1412875"/>
            <a:ext cx="8216900" cy="1368425"/>
          </a:xfrm>
        </p:spPr>
        <p:txBody>
          <a:bodyPr/>
          <a:lstStyle/>
          <a:p>
            <a:r>
              <a:rPr lang="sr-Cyrl-CS" sz="2400" dirty="0"/>
              <a:t>ИНТЕГРИСАНЕ</a:t>
            </a:r>
            <a:r>
              <a:rPr lang="sr-Latn-CS" sz="2400" dirty="0"/>
              <a:t> </a:t>
            </a:r>
            <a:r>
              <a:rPr lang="sr-Cyrl-CS" sz="2400" dirty="0"/>
              <a:t>АКАДЕМСКЕ СТУДИЈЕ ФАРМАЦИЈЕ</a:t>
            </a:r>
            <a:br>
              <a:rPr lang="sr-Cyrl-CS" sz="2400" dirty="0"/>
            </a:br>
            <a:r>
              <a:rPr lang="sr-Cyrl-CS" sz="2400" dirty="0" smtClean="0"/>
              <a:t>Б16</a:t>
            </a:r>
            <a:r>
              <a:rPr lang="sr-Latn-CS" sz="2400" dirty="0" smtClean="0"/>
              <a:t> </a:t>
            </a:r>
            <a:r>
              <a:rPr lang="sr-Cyrl-CS" sz="2400" dirty="0"/>
              <a:t>- </a:t>
            </a:r>
            <a:r>
              <a:rPr lang="sr-Cyrl-CS" sz="2400" dirty="0" smtClean="0"/>
              <a:t>Фармакологија </a:t>
            </a:r>
            <a:r>
              <a:rPr lang="sr-Cyrl-CS" sz="2400" dirty="0"/>
              <a:t>1</a:t>
            </a:r>
            <a:r>
              <a:rPr lang="sr-Cyrl-CS" sz="2500" dirty="0"/>
              <a:t/>
            </a:r>
            <a:br>
              <a:rPr lang="sr-Cyrl-CS" sz="2500" dirty="0"/>
            </a:br>
            <a:r>
              <a:rPr lang="sr-Cyrl-CS" sz="2000" dirty="0"/>
              <a:t/>
            </a:r>
            <a:br>
              <a:rPr lang="sr-Cyrl-CS" sz="2000" dirty="0"/>
            </a:br>
            <a:r>
              <a:rPr lang="sr-Cyrl-CS" sz="2600" dirty="0" smtClean="0">
                <a:solidFill>
                  <a:srgbClr val="CC0000"/>
                </a:solidFill>
              </a:rPr>
              <a:t>Предавање </a:t>
            </a:r>
            <a:r>
              <a:rPr lang="sr-Latn-RS" sz="2600" smtClean="0">
                <a:solidFill>
                  <a:srgbClr val="CC0000"/>
                </a:solidFill>
              </a:rPr>
              <a:t>15</a:t>
            </a:r>
            <a:endParaRPr lang="sr-Latn-CS" sz="2600" dirty="0">
              <a:solidFill>
                <a:srgbClr val="CC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3409950"/>
            <a:ext cx="8678893" cy="3187700"/>
          </a:xfrm>
        </p:spPr>
        <p:txBody>
          <a:bodyPr/>
          <a:lstStyle/>
          <a:p>
            <a:r>
              <a:rPr lang="sr-Latn-RS" sz="3600" b="1" dirty="0" smtClean="0"/>
              <a:t>E</a:t>
            </a:r>
            <a:r>
              <a:rPr lang="ru-RU" sz="3600" b="1" dirty="0" smtClean="0"/>
              <a:t>кспекторанси</a:t>
            </a:r>
            <a:r>
              <a:rPr lang="sr-Latn-RS" sz="3600" b="1" dirty="0" smtClean="0"/>
              <a:t>, </a:t>
            </a:r>
            <a:r>
              <a:rPr lang="ru-RU" sz="3600" b="1" dirty="0" smtClean="0"/>
              <a:t>муколотици</a:t>
            </a:r>
            <a:r>
              <a:rPr lang="sr-Latn-RS" sz="3600" b="1" dirty="0" smtClean="0"/>
              <a:t> </a:t>
            </a:r>
            <a:r>
              <a:rPr lang="sr-Cyrl-RS" sz="3600" b="1" dirty="0" smtClean="0"/>
              <a:t>и </a:t>
            </a:r>
            <a:r>
              <a:rPr lang="ru-RU" sz="3600" b="1" dirty="0" smtClean="0"/>
              <a:t>антитусици. Кисеонична терапија</a:t>
            </a:r>
            <a:endParaRPr lang="sr-Latn-RS" sz="3600" b="1" dirty="0" smtClean="0">
              <a:solidFill>
                <a:srgbClr val="C00000"/>
              </a:solidFill>
            </a:endParaRPr>
          </a:p>
          <a:p>
            <a:endParaRPr lang="sr-Latn-RS" sz="3400" b="1" dirty="0" smtClean="0">
              <a:solidFill>
                <a:srgbClr val="C00000"/>
              </a:solidFill>
            </a:endParaRPr>
          </a:p>
          <a:p>
            <a:r>
              <a:rPr lang="sr-Cyrl-RS" sz="2800" b="1" dirty="0" smtClean="0">
                <a:solidFill>
                  <a:srgbClr val="C00000"/>
                </a:solidFill>
              </a:rPr>
              <a:t>Проф</a:t>
            </a:r>
            <a:r>
              <a:rPr lang="sr-Cyrl-CS" sz="2800" b="1" dirty="0" smtClean="0">
                <a:solidFill>
                  <a:srgbClr val="C00000"/>
                </a:solidFill>
              </a:rPr>
              <a:t>. </a:t>
            </a:r>
            <a:r>
              <a:rPr lang="sr-Cyrl-CS" sz="2800" b="1" dirty="0">
                <a:solidFill>
                  <a:srgbClr val="C00000"/>
                </a:solidFill>
              </a:rPr>
              <a:t>др Марко Фолић</a:t>
            </a:r>
            <a:endParaRPr lang="en-US" sz="2800" b="1" dirty="0">
              <a:solidFill>
                <a:srgbClr val="C00000"/>
              </a:solidFill>
            </a:endParaRPr>
          </a:p>
          <a:p>
            <a:endParaRPr lang="sr-Latn-CS" sz="3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276188"/>
            <a:ext cx="8318530" cy="1081110"/>
          </a:xfrm>
        </p:spPr>
        <p:txBody>
          <a:bodyPr/>
          <a:lstStyle/>
          <a:p>
            <a:r>
              <a:rPr lang="sr-Cyrl-CS" sz="3000" dirty="0" smtClean="0"/>
              <a:t>М</a:t>
            </a:r>
            <a:r>
              <a:rPr lang="en-US" sz="3000" dirty="0" err="1" smtClean="0"/>
              <a:t>уколитици</a:t>
            </a:r>
            <a:r>
              <a:rPr lang="en-US" sz="3000" dirty="0" smtClean="0"/>
              <a:t> </a:t>
            </a:r>
            <a:r>
              <a:rPr lang="sr-Cyrl-RS" sz="3000" dirty="0" smtClean="0"/>
              <a:t/>
            </a:r>
            <a:br>
              <a:rPr lang="sr-Cyrl-RS" sz="3000" dirty="0" smtClean="0"/>
            </a:br>
            <a:r>
              <a:rPr lang="sr-Cyrl-RS" sz="3000" dirty="0" smtClean="0"/>
              <a:t>Карбоцистеин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84784"/>
            <a:ext cx="8352928" cy="4752528"/>
          </a:xfrm>
        </p:spPr>
        <p:txBody>
          <a:bodyPr/>
          <a:lstStyle/>
          <a:p>
            <a:r>
              <a:rPr lang="sr-Cyrl-RS" sz="2200" dirty="0" smtClean="0"/>
              <a:t>Муколитик и мукорегулатор, обзиром да молекул карбоцистеина хемијски блокира сулфхидрилну групу одговорну за особине мукуса. </a:t>
            </a:r>
          </a:p>
          <a:p>
            <a:r>
              <a:rPr lang="sr-Cyrl-RS" sz="2200" dirty="0" smtClean="0"/>
              <a:t>Повећава синтезу сијаломуцина</a:t>
            </a:r>
            <a:r>
              <a:rPr lang="sr-Latn-RS" sz="2200" dirty="0" smtClean="0"/>
              <a:t>,</a:t>
            </a:r>
            <a:r>
              <a:rPr lang="sr-Cyrl-RS" sz="2200" dirty="0" smtClean="0"/>
              <a:t> који лако веже воду</a:t>
            </a:r>
            <a:r>
              <a:rPr lang="sr-Latn-RS" sz="2200" dirty="0" smtClean="0"/>
              <a:t>,</a:t>
            </a:r>
            <a:r>
              <a:rPr lang="sr-Cyrl-RS" sz="2200" dirty="0" smtClean="0"/>
              <a:t> инхибицијом брадикининских ефеката и тако смањује вискозитет мукуса. </a:t>
            </a:r>
          </a:p>
          <a:p>
            <a:r>
              <a:rPr lang="sr-Cyrl-RS" sz="2200" dirty="0" smtClean="0"/>
              <a:t>Смањује хиперплазију и хипертрофију мукосекреторне зоне, а истовремено остварује и локални антифлогистички ефекат.</a:t>
            </a:r>
          </a:p>
          <a:p>
            <a:r>
              <a:rPr lang="sr-Cyrl-RS" sz="2200" dirty="0" smtClean="0"/>
              <a:t>Нежељена дејства: гастроинтестиналне тегобе (најчешће) </a:t>
            </a:r>
          </a:p>
          <a:p>
            <a:pPr marL="0" indent="0" algn="ctr">
              <a:buNone/>
            </a:pPr>
            <a:endParaRPr lang="sr-Cyrl-RS" sz="2800" i="1" dirty="0" smtClean="0"/>
          </a:p>
          <a:p>
            <a:pPr marL="0" indent="0" algn="ctr">
              <a:buNone/>
            </a:pPr>
            <a:r>
              <a:rPr lang="sr-Cyrl-RS" sz="2200" i="1" dirty="0" smtClean="0"/>
              <a:t>Примена муколитика се не саветуј</a:t>
            </a:r>
            <a:r>
              <a:rPr lang="sr-Latn-RS" sz="2200" i="1" dirty="0" smtClean="0"/>
              <a:t>e </a:t>
            </a:r>
            <a:r>
              <a:rPr lang="sr-Cyrl-RS" sz="2200" i="1" dirty="0" smtClean="0"/>
              <a:t>код </a:t>
            </a:r>
            <a:r>
              <a:rPr lang="en-US" sz="2200" i="1" dirty="0" err="1" smtClean="0"/>
              <a:t>особа</a:t>
            </a:r>
            <a:r>
              <a:rPr lang="en-US" sz="2200" i="1" dirty="0" smtClean="0"/>
              <a:t> </a:t>
            </a:r>
            <a:r>
              <a:rPr lang="en-US" sz="2200" i="1" dirty="0" err="1" smtClean="0"/>
              <a:t>које</a:t>
            </a:r>
            <a:r>
              <a:rPr lang="en-US" sz="2200" i="1" dirty="0" smtClean="0"/>
              <a:t> </a:t>
            </a:r>
            <a:r>
              <a:rPr lang="en-US" sz="2200" i="1" dirty="0" err="1" smtClean="0"/>
              <a:t>имају</a:t>
            </a:r>
            <a:r>
              <a:rPr lang="en-US" sz="2200" i="1" dirty="0" smtClean="0"/>
              <a:t> </a:t>
            </a:r>
            <a:r>
              <a:rPr lang="en-US" sz="2200" i="1" dirty="0" err="1" smtClean="0"/>
              <a:t>улкусну</a:t>
            </a:r>
            <a:r>
              <a:rPr lang="en-US" sz="2200" i="1" dirty="0" smtClean="0"/>
              <a:t> </a:t>
            </a:r>
            <a:r>
              <a:rPr lang="en-US" sz="2200" i="1" dirty="0" err="1" smtClean="0"/>
              <a:t>болест</a:t>
            </a:r>
            <a:r>
              <a:rPr lang="en-US" sz="2200" i="1" dirty="0" smtClean="0"/>
              <a:t> </a:t>
            </a:r>
            <a:r>
              <a:rPr lang="en-US" sz="2200" i="1" dirty="0" err="1" smtClean="0"/>
              <a:t>јер</a:t>
            </a:r>
            <a:r>
              <a:rPr lang="en-US" sz="2200" i="1" dirty="0" smtClean="0"/>
              <a:t> </a:t>
            </a:r>
            <a:r>
              <a:rPr lang="en-US" sz="2200" i="1" dirty="0" err="1" smtClean="0"/>
              <a:t>могу</a:t>
            </a:r>
            <a:r>
              <a:rPr lang="en-US" sz="2200" i="1" dirty="0" smtClean="0"/>
              <a:t> </a:t>
            </a:r>
            <a:r>
              <a:rPr lang="en-US" sz="2200" i="1" dirty="0" err="1" smtClean="0"/>
              <a:t>изазвати</a:t>
            </a:r>
            <a:r>
              <a:rPr lang="en-US" sz="2200" i="1" dirty="0" smtClean="0"/>
              <a:t> </a:t>
            </a:r>
            <a:r>
              <a:rPr lang="en-US" sz="2200" i="1" dirty="0" err="1" smtClean="0"/>
              <a:t>крварење</a:t>
            </a:r>
            <a:r>
              <a:rPr lang="en-US" sz="2200" i="1" dirty="0" smtClean="0"/>
              <a:t> у</a:t>
            </a:r>
            <a:r>
              <a:rPr lang="sr-Cyrl-RS" sz="2200" i="1" dirty="0" smtClean="0"/>
              <a:t> </a:t>
            </a:r>
            <a:r>
              <a:rPr lang="en-US" sz="2200" i="1" dirty="0" err="1" smtClean="0"/>
              <a:t>гастроинтестиналном</a:t>
            </a:r>
            <a:r>
              <a:rPr lang="en-US" sz="2200" i="1" dirty="0" smtClean="0"/>
              <a:t> </a:t>
            </a:r>
            <a:r>
              <a:rPr lang="en-US" sz="2200" i="1" dirty="0" err="1" smtClean="0"/>
              <a:t>тракту</a:t>
            </a:r>
            <a:r>
              <a:rPr lang="en-US" sz="2200" i="1" dirty="0" smtClean="0"/>
              <a:t>.</a:t>
            </a:r>
            <a:endParaRPr lang="sr-Cyrl-RS" sz="2200" i="1" dirty="0" smtClean="0"/>
          </a:p>
          <a:p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4450"/>
            <a:ext cx="8218487" cy="1295400"/>
          </a:xfrm>
        </p:spPr>
        <p:txBody>
          <a:bodyPr/>
          <a:lstStyle/>
          <a:p>
            <a:pPr eaLnBrk="1" hangingPunct="1"/>
            <a:r>
              <a:rPr lang="en-GB" sz="3400" dirty="0" err="1" smtClean="0"/>
              <a:t>Антитусици</a:t>
            </a:r>
            <a:endParaRPr lang="en-US" sz="3400" dirty="0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4848" y="1556792"/>
            <a:ext cx="8229600" cy="4525963"/>
          </a:xfrm>
        </p:spPr>
        <p:txBody>
          <a:bodyPr/>
          <a:lstStyle/>
          <a:p>
            <a:pPr eaLnBrk="1" hangingPunct="1"/>
            <a:r>
              <a:rPr lang="sr-Cyrl-RS" sz="2600" dirty="0" smtClean="0"/>
              <a:t>Л</a:t>
            </a:r>
            <a:r>
              <a:rPr lang="en-US" sz="2600" dirty="0" err="1" smtClean="0"/>
              <a:t>екови</a:t>
            </a:r>
            <a:r>
              <a:rPr lang="en-US" sz="2600" dirty="0" smtClean="0"/>
              <a:t> </a:t>
            </a:r>
            <a:r>
              <a:rPr lang="en-US" sz="2600" dirty="0" err="1" smtClean="0"/>
              <a:t>који</a:t>
            </a:r>
            <a:r>
              <a:rPr lang="en-US" sz="2600" dirty="0" smtClean="0"/>
              <a:t> </a:t>
            </a:r>
            <a:r>
              <a:rPr lang="en-US" sz="2600" dirty="0" err="1" smtClean="0"/>
              <a:t>супримирају</a:t>
            </a:r>
            <a:r>
              <a:rPr lang="en-US" sz="2600" dirty="0" smtClean="0"/>
              <a:t> </a:t>
            </a:r>
            <a:r>
              <a:rPr lang="en-US" sz="2600" dirty="0" err="1" smtClean="0"/>
              <a:t>сув</a:t>
            </a:r>
            <a:r>
              <a:rPr lang="en-US" sz="2600" dirty="0" smtClean="0"/>
              <a:t>, </a:t>
            </a:r>
            <a:r>
              <a:rPr lang="en-US" sz="2600" dirty="0" err="1" smtClean="0"/>
              <a:t>непродуктиван</a:t>
            </a:r>
            <a:r>
              <a:rPr lang="en-US" sz="2600" dirty="0" smtClean="0"/>
              <a:t> </a:t>
            </a:r>
            <a:r>
              <a:rPr lang="en-US" sz="2600" dirty="0" err="1" smtClean="0"/>
              <a:t>кашаљ</a:t>
            </a:r>
            <a:r>
              <a:rPr lang="en-US" sz="2600" dirty="0" smtClean="0"/>
              <a:t>.</a:t>
            </a:r>
            <a:endParaRPr lang="sr-Cyrl-RS" sz="2600" dirty="0" smtClean="0"/>
          </a:p>
          <a:p>
            <a:r>
              <a:rPr lang="sr-Cyrl-CS" sz="2600" dirty="0" smtClean="0"/>
              <a:t>ВАЖНО: Уколико је кашаљ праћен искашљавањем секрета, примена антитусика је контраиндикована обзиром да доводи до задржавања секрета, запушавања бронхија, ателектазе и бронхопнеумоније.</a:t>
            </a:r>
          </a:p>
          <a:p>
            <a:pPr eaLnBrk="1" hangingPunct="1"/>
            <a:r>
              <a:rPr lang="sr-Cyrl-RS" sz="2600" dirty="0" smtClean="0"/>
              <a:t>Подела:</a:t>
            </a:r>
          </a:p>
          <a:p>
            <a:pPr marL="719138" indent="-358775" eaLnBrk="1" hangingPunct="1"/>
            <a:r>
              <a:rPr lang="sr-Cyrl-RS" sz="2600" dirty="0" smtClean="0"/>
              <a:t>Ц</a:t>
            </a:r>
            <a:r>
              <a:rPr lang="en-US" sz="2600" dirty="0" err="1" smtClean="0"/>
              <a:t>ентрални</a:t>
            </a:r>
            <a:r>
              <a:rPr lang="en-US" sz="2600" dirty="0" smtClean="0"/>
              <a:t> </a:t>
            </a:r>
            <a:r>
              <a:rPr lang="en-US" sz="2600" dirty="0" err="1" smtClean="0"/>
              <a:t>антитусици</a:t>
            </a:r>
            <a:endParaRPr lang="sr-Cyrl-RS" sz="2600" dirty="0" smtClean="0"/>
          </a:p>
          <a:p>
            <a:pPr marL="719138" indent="-358775" eaLnBrk="1" hangingPunct="1"/>
            <a:r>
              <a:rPr lang="sr-Cyrl-RS" sz="2600" dirty="0" err="1" smtClean="0"/>
              <a:t>П</a:t>
            </a:r>
            <a:r>
              <a:rPr lang="en-US" sz="2600" dirty="0" err="1" smtClean="0"/>
              <a:t>ериферни</a:t>
            </a:r>
            <a:r>
              <a:rPr lang="en-US" sz="2600" dirty="0" smtClean="0"/>
              <a:t> </a:t>
            </a:r>
            <a:r>
              <a:rPr lang="en-US" sz="2600" dirty="0" err="1" smtClean="0"/>
              <a:t>антитусици</a:t>
            </a:r>
            <a:endParaRPr lang="sr-Cyrl-RS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44450"/>
            <a:ext cx="8218488" cy="1295400"/>
          </a:xfrm>
        </p:spPr>
        <p:txBody>
          <a:bodyPr/>
          <a:lstStyle/>
          <a:p>
            <a:pPr eaLnBrk="1" hangingPunct="1"/>
            <a:r>
              <a:rPr lang="en-US" sz="3000" dirty="0" err="1" smtClean="0"/>
              <a:t>Централни</a:t>
            </a:r>
            <a:r>
              <a:rPr lang="en-US" sz="3000" dirty="0" smtClean="0"/>
              <a:t> </a:t>
            </a:r>
            <a:r>
              <a:rPr lang="en-US" sz="3000" dirty="0" err="1" smtClean="0"/>
              <a:t>антитусици</a:t>
            </a:r>
            <a:endParaRPr lang="en-US" sz="3000" dirty="0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595438"/>
            <a:ext cx="8229600" cy="4425950"/>
          </a:xfrm>
        </p:spPr>
        <p:txBody>
          <a:bodyPr/>
          <a:lstStyle/>
          <a:p>
            <a:r>
              <a:rPr lang="sr-Cyrl-RS" sz="2600" dirty="0" smtClean="0"/>
              <a:t>Сузбијају к</a:t>
            </a:r>
            <a:r>
              <a:rPr lang="en-US" sz="2600" dirty="0" err="1" smtClean="0"/>
              <a:t>ашаљ</a:t>
            </a:r>
            <a:r>
              <a:rPr lang="en-US" sz="2600" dirty="0" smtClean="0"/>
              <a:t> </a:t>
            </a:r>
            <a:r>
              <a:rPr lang="en-US" sz="2600" dirty="0" err="1" smtClean="0"/>
              <a:t>инхибицијом</a:t>
            </a:r>
            <a:r>
              <a:rPr lang="en-US" sz="2600" dirty="0" smtClean="0"/>
              <a:t> </a:t>
            </a:r>
            <a:r>
              <a:rPr lang="en-US" sz="2600" dirty="0" err="1" smtClean="0"/>
              <a:t>центра</a:t>
            </a:r>
            <a:r>
              <a:rPr lang="en-US" sz="2600" dirty="0" smtClean="0"/>
              <a:t> </a:t>
            </a:r>
            <a:r>
              <a:rPr lang="en-US" sz="2600" dirty="0" err="1" smtClean="0"/>
              <a:t>за</a:t>
            </a:r>
            <a:r>
              <a:rPr lang="en-US" sz="2600" dirty="0" smtClean="0"/>
              <a:t> </a:t>
            </a:r>
            <a:r>
              <a:rPr lang="en-US" sz="2600" dirty="0" err="1" smtClean="0"/>
              <a:t>кашаљ</a:t>
            </a:r>
            <a:r>
              <a:rPr lang="en-US" sz="2600" dirty="0" smtClean="0"/>
              <a:t> у </a:t>
            </a:r>
            <a:r>
              <a:rPr lang="en-US" sz="2600" dirty="0" err="1" smtClean="0"/>
              <a:t>можданом</a:t>
            </a:r>
            <a:r>
              <a:rPr lang="en-US" sz="2600" dirty="0" smtClean="0"/>
              <a:t> </a:t>
            </a:r>
            <a:r>
              <a:rPr lang="en-US" sz="2600" dirty="0" err="1" smtClean="0"/>
              <a:t>стаблу</a:t>
            </a:r>
            <a:r>
              <a:rPr lang="sr-Latn-RS" sz="2600" dirty="0" smtClean="0"/>
              <a:t>.</a:t>
            </a:r>
          </a:p>
          <a:p>
            <a:r>
              <a:rPr lang="sr-Cyrl-RS" sz="2600" dirty="0" smtClean="0"/>
              <a:t>Подела:</a:t>
            </a:r>
          </a:p>
          <a:p>
            <a:pPr marL="717550" indent="-358775" eaLnBrk="1" hangingPunct="1"/>
            <a:r>
              <a:rPr lang="sr-Cyrl-CS" sz="2600" dirty="0" smtClean="0"/>
              <a:t>О</a:t>
            </a:r>
            <a:r>
              <a:rPr lang="en-US" sz="2600" dirty="0" err="1" smtClean="0"/>
              <a:t>пиоиди</a:t>
            </a:r>
            <a:r>
              <a:rPr lang="en-US" sz="2600" dirty="0" smtClean="0"/>
              <a:t> </a:t>
            </a:r>
            <a:r>
              <a:rPr lang="en-US" sz="2600" dirty="0" err="1" smtClean="0"/>
              <a:t>или</a:t>
            </a:r>
            <a:r>
              <a:rPr lang="en-US" sz="2600" dirty="0" smtClean="0"/>
              <a:t> </a:t>
            </a:r>
            <a:r>
              <a:rPr lang="en-US" sz="2600" dirty="0" err="1" smtClean="0"/>
              <a:t>њихови</a:t>
            </a:r>
            <a:r>
              <a:rPr lang="en-US" sz="2600" dirty="0" smtClean="0"/>
              <a:t> </a:t>
            </a:r>
            <a:r>
              <a:rPr lang="en-US" sz="2600" dirty="0" err="1" smtClean="0"/>
              <a:t>деривати</a:t>
            </a:r>
            <a:r>
              <a:rPr lang="en-US" sz="2600" dirty="0" smtClean="0"/>
              <a:t> (</a:t>
            </a:r>
            <a:r>
              <a:rPr lang="en-US" sz="2600" dirty="0" err="1" smtClean="0"/>
              <a:t>кодеин</a:t>
            </a:r>
            <a:r>
              <a:rPr lang="en-US" sz="2600" dirty="0" smtClean="0"/>
              <a:t>, </a:t>
            </a:r>
            <a:r>
              <a:rPr lang="en-US" sz="2600" dirty="0" err="1" smtClean="0"/>
              <a:t>морфин</a:t>
            </a:r>
            <a:r>
              <a:rPr lang="en-US" sz="2600" dirty="0" smtClean="0"/>
              <a:t>, </a:t>
            </a:r>
            <a:r>
              <a:rPr lang="en-US" sz="2600" dirty="0" err="1" smtClean="0"/>
              <a:t>декстрометорфан</a:t>
            </a:r>
            <a:r>
              <a:rPr lang="en-US" sz="2600" dirty="0" smtClean="0"/>
              <a:t>, </a:t>
            </a:r>
            <a:r>
              <a:rPr lang="en-US" sz="2600" dirty="0" err="1" smtClean="0"/>
              <a:t>фолкодин</a:t>
            </a:r>
            <a:r>
              <a:rPr lang="en-US" sz="2600" dirty="0" smtClean="0"/>
              <a:t>)</a:t>
            </a:r>
            <a:endParaRPr lang="sr-Cyrl-CS" sz="2600" dirty="0" smtClean="0"/>
          </a:p>
          <a:p>
            <a:pPr marL="717550" indent="-358775" eaLnBrk="1" hangingPunct="1"/>
            <a:r>
              <a:rPr lang="en-US" sz="2600" dirty="0" err="1" smtClean="0"/>
              <a:t>Неопиоидни</a:t>
            </a:r>
            <a:r>
              <a:rPr lang="sr-Cyrl-RS" sz="2600" dirty="0" smtClean="0"/>
              <a:t> </a:t>
            </a:r>
            <a:r>
              <a:rPr lang="en-US" sz="2600" dirty="0" smtClean="0"/>
              <a:t>(</a:t>
            </a:r>
            <a:r>
              <a:rPr lang="en-US" sz="2600" dirty="0" err="1" smtClean="0"/>
              <a:t>бутамират</a:t>
            </a:r>
            <a:r>
              <a:rPr lang="en-US" sz="2600" dirty="0" smtClean="0"/>
              <a:t>, </a:t>
            </a:r>
            <a:r>
              <a:rPr lang="en-US" sz="2600" dirty="0" err="1" smtClean="0"/>
              <a:t>глауцин</a:t>
            </a:r>
            <a:r>
              <a:rPr lang="en-US" sz="2600" dirty="0" smtClean="0"/>
              <a:t>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04813"/>
            <a:ext cx="8218487" cy="936625"/>
          </a:xfrm>
        </p:spPr>
        <p:txBody>
          <a:bodyPr/>
          <a:lstStyle/>
          <a:p>
            <a:pPr eaLnBrk="1" hangingPunct="1"/>
            <a:r>
              <a:rPr lang="en-US" sz="3000" dirty="0" err="1" smtClean="0"/>
              <a:t>Опиоидни</a:t>
            </a:r>
            <a:r>
              <a:rPr lang="en-US" sz="3000" dirty="0" smtClean="0"/>
              <a:t> </a:t>
            </a:r>
            <a:r>
              <a:rPr lang="en-US" sz="3000" dirty="0" err="1" smtClean="0"/>
              <a:t>антитусици</a:t>
            </a:r>
            <a:endParaRPr lang="en-US" sz="3000" dirty="0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639888"/>
            <a:ext cx="8229600" cy="4525962"/>
          </a:xfrm>
        </p:spPr>
        <p:txBody>
          <a:bodyPr/>
          <a:lstStyle/>
          <a:p>
            <a:pPr eaLnBrk="1" hangingPunct="1">
              <a:lnSpc>
                <a:spcPct val="95000"/>
              </a:lnSpc>
            </a:pPr>
            <a:r>
              <a:rPr lang="sr-Cyrl-CS" sz="2600" dirty="0" smtClean="0"/>
              <a:t>Е</a:t>
            </a:r>
            <a:r>
              <a:rPr lang="en-US" sz="2600" dirty="0" err="1" smtClean="0"/>
              <a:t>фикаснији</a:t>
            </a:r>
            <a:r>
              <a:rPr lang="en-US" sz="2600" dirty="0" smtClean="0"/>
              <a:t>, </a:t>
            </a:r>
            <a:r>
              <a:rPr lang="en-US" sz="2600" dirty="0" err="1" smtClean="0"/>
              <a:t>али</a:t>
            </a:r>
            <a:r>
              <a:rPr lang="en-US" sz="2600" dirty="0" smtClean="0"/>
              <a:t> </a:t>
            </a:r>
            <a:r>
              <a:rPr lang="en-US" sz="2600" dirty="0" err="1" smtClean="0"/>
              <a:t>имају</a:t>
            </a:r>
            <a:r>
              <a:rPr lang="en-US" sz="2600" dirty="0" smtClean="0"/>
              <a:t> </a:t>
            </a:r>
            <a:r>
              <a:rPr lang="en-US" sz="2600" dirty="0" err="1" smtClean="0"/>
              <a:t>већу</a:t>
            </a:r>
            <a:r>
              <a:rPr lang="en-US" sz="2600" dirty="0" smtClean="0"/>
              <a:t> </a:t>
            </a:r>
            <a:r>
              <a:rPr lang="en-US" sz="2600" dirty="0" err="1" smtClean="0"/>
              <a:t>склоност</a:t>
            </a:r>
            <a:r>
              <a:rPr lang="en-US" sz="2600" dirty="0" smtClean="0"/>
              <a:t> </a:t>
            </a:r>
            <a:r>
              <a:rPr lang="en-US" sz="2600" dirty="0" err="1" smtClean="0"/>
              <a:t>ка</a:t>
            </a:r>
            <a:r>
              <a:rPr lang="en-US" sz="2600" dirty="0" smtClean="0"/>
              <a:t> </a:t>
            </a:r>
            <a:r>
              <a:rPr lang="en-US" sz="2600" dirty="0" err="1" smtClean="0"/>
              <a:t>изазивању</a:t>
            </a:r>
            <a:r>
              <a:rPr lang="en-US" sz="2600" dirty="0" smtClean="0"/>
              <a:t> </a:t>
            </a:r>
            <a:r>
              <a:rPr lang="en-US" sz="2600" dirty="0" err="1" smtClean="0"/>
              <a:t>депресије</a:t>
            </a:r>
            <a:r>
              <a:rPr lang="en-US" sz="2600" dirty="0" smtClean="0"/>
              <a:t> </a:t>
            </a:r>
            <a:r>
              <a:rPr lang="en-US" sz="2600" dirty="0" err="1" smtClean="0"/>
              <a:t>дисања</a:t>
            </a:r>
            <a:r>
              <a:rPr lang="en-US" sz="2600" dirty="0" smtClean="0"/>
              <a:t>, </a:t>
            </a:r>
            <a:r>
              <a:rPr lang="en-US" sz="2600" dirty="0" err="1" smtClean="0"/>
              <a:t>седације</a:t>
            </a:r>
            <a:r>
              <a:rPr lang="en-US" sz="2600" dirty="0" smtClean="0"/>
              <a:t>, </a:t>
            </a:r>
            <a:r>
              <a:rPr lang="en-US" sz="2600" dirty="0" err="1" smtClean="0"/>
              <a:t>опстипације</a:t>
            </a:r>
            <a:r>
              <a:rPr lang="en-US" sz="2600" dirty="0" smtClean="0"/>
              <a:t> и </a:t>
            </a:r>
            <a:r>
              <a:rPr lang="en-US" sz="2600" dirty="0" err="1" smtClean="0"/>
              <a:t>зависности</a:t>
            </a:r>
            <a:r>
              <a:rPr lang="sr-Latn-CS" sz="2600" dirty="0" smtClean="0"/>
              <a:t>,</a:t>
            </a:r>
            <a:r>
              <a:rPr lang="sr-Cyrl-CS" sz="2600" dirty="0" smtClean="0"/>
              <a:t> сходно чему се</a:t>
            </a:r>
            <a:r>
              <a:rPr lang="en-US" sz="2600" dirty="0" smtClean="0"/>
              <a:t> </a:t>
            </a:r>
            <a:r>
              <a:rPr lang="en-US" sz="2600" dirty="0" err="1" smtClean="0"/>
              <a:t>користе</a:t>
            </a:r>
            <a:r>
              <a:rPr lang="en-US" sz="2600" dirty="0" smtClean="0"/>
              <a:t> </a:t>
            </a:r>
            <a:r>
              <a:rPr lang="en-US" sz="2600" dirty="0" err="1" smtClean="0"/>
              <a:t>за</a:t>
            </a:r>
            <a:r>
              <a:rPr lang="en-US" sz="2600" dirty="0" smtClean="0"/>
              <a:t> </a:t>
            </a:r>
            <a:r>
              <a:rPr lang="en-US" sz="2600" dirty="0" err="1" smtClean="0"/>
              <a:t>сузбијање</a:t>
            </a:r>
            <a:r>
              <a:rPr lang="en-US" sz="2600" dirty="0" smtClean="0"/>
              <a:t> </a:t>
            </a:r>
            <a:r>
              <a:rPr lang="en-US" sz="2600" dirty="0" err="1" smtClean="0"/>
              <a:t>најтежих</a:t>
            </a:r>
            <a:r>
              <a:rPr lang="en-US" sz="2600" dirty="0" smtClean="0"/>
              <a:t> </a:t>
            </a:r>
            <a:r>
              <a:rPr lang="en-US" sz="2600" dirty="0" err="1" smtClean="0"/>
              <a:t>облика</a:t>
            </a:r>
            <a:r>
              <a:rPr lang="en-US" sz="2600" dirty="0" smtClean="0"/>
              <a:t> </a:t>
            </a:r>
            <a:r>
              <a:rPr lang="en-US" sz="2600" dirty="0" err="1" smtClean="0"/>
              <a:t>сувог</a:t>
            </a:r>
            <a:r>
              <a:rPr lang="en-US" sz="2600" dirty="0" smtClean="0"/>
              <a:t> </a:t>
            </a:r>
            <a:r>
              <a:rPr lang="en-US" sz="2600" dirty="0" err="1" smtClean="0"/>
              <a:t>кашља</a:t>
            </a:r>
            <a:r>
              <a:rPr lang="en-US" sz="2600" dirty="0" smtClean="0"/>
              <a:t> - </a:t>
            </a:r>
            <a:r>
              <a:rPr lang="en-US" sz="2600" dirty="0" err="1" smtClean="0"/>
              <a:t>код</a:t>
            </a:r>
            <a:r>
              <a:rPr lang="en-US" sz="2600" dirty="0" smtClean="0"/>
              <a:t> </a:t>
            </a:r>
            <a:r>
              <a:rPr lang="en-US" sz="2600" dirty="0" err="1" smtClean="0"/>
              <a:t>инфилтрације</a:t>
            </a:r>
            <a:r>
              <a:rPr lang="en-US" sz="2600" dirty="0" smtClean="0"/>
              <a:t> </a:t>
            </a:r>
            <a:r>
              <a:rPr lang="en-US" sz="2600" dirty="0" err="1" smtClean="0"/>
              <a:t>тусигених</a:t>
            </a:r>
            <a:r>
              <a:rPr lang="en-US" sz="2600" dirty="0" smtClean="0"/>
              <a:t> </a:t>
            </a:r>
            <a:r>
              <a:rPr lang="en-US" sz="2600" dirty="0" err="1" smtClean="0"/>
              <a:t>зона</a:t>
            </a:r>
            <a:r>
              <a:rPr lang="en-US" sz="2600" dirty="0" smtClean="0"/>
              <a:t> </a:t>
            </a:r>
            <a:r>
              <a:rPr lang="en-US" sz="2600" dirty="0" err="1" smtClean="0"/>
              <a:t>малигним</a:t>
            </a:r>
            <a:r>
              <a:rPr lang="en-US" sz="2600" dirty="0" smtClean="0"/>
              <a:t> </a:t>
            </a:r>
            <a:r>
              <a:rPr lang="en-US" sz="2600" dirty="0" err="1" smtClean="0"/>
              <a:t>тумором</a:t>
            </a:r>
            <a:r>
              <a:rPr lang="en-US" sz="2600" dirty="0" smtClean="0"/>
              <a:t>. </a:t>
            </a:r>
            <a:endParaRPr lang="sr-Cyrl-CS" sz="2600" dirty="0" smtClean="0"/>
          </a:p>
          <a:p>
            <a:pPr eaLnBrk="1" hangingPunct="1">
              <a:lnSpc>
                <a:spcPct val="95000"/>
              </a:lnSpc>
            </a:pPr>
            <a:r>
              <a:rPr lang="sr-Cyrl-RS" sz="2600" dirty="0" smtClean="0"/>
              <a:t>Н</a:t>
            </a:r>
            <a:r>
              <a:rPr lang="en-US" sz="2600" dirty="0" err="1" smtClean="0"/>
              <a:t>ајбезбеднији</a:t>
            </a:r>
            <a:r>
              <a:rPr lang="sr-Cyrl-RS" sz="2600" dirty="0" smtClean="0"/>
              <a:t> је</a:t>
            </a:r>
            <a:r>
              <a:rPr lang="en-US" sz="2600" dirty="0" smtClean="0"/>
              <a:t> </a:t>
            </a:r>
            <a:r>
              <a:rPr lang="en-US" sz="2600" dirty="0" err="1" smtClean="0"/>
              <a:t>декстрометорфан</a:t>
            </a:r>
            <a:r>
              <a:rPr lang="en-US" sz="2600" dirty="0" smtClean="0"/>
              <a:t> </a:t>
            </a:r>
            <a:r>
              <a:rPr lang="sr-Cyrl-RS" sz="2600" dirty="0" smtClean="0"/>
              <a:t>(</a:t>
            </a:r>
            <a:r>
              <a:rPr lang="en-US" sz="2600" dirty="0" err="1" smtClean="0"/>
              <a:t>не</a:t>
            </a:r>
            <a:r>
              <a:rPr lang="en-US" sz="2600" dirty="0" smtClean="0"/>
              <a:t> </a:t>
            </a:r>
            <a:r>
              <a:rPr lang="en-US" sz="2600" dirty="0" err="1" smtClean="0"/>
              <a:t>изазива</a:t>
            </a:r>
            <a:r>
              <a:rPr lang="en-US" sz="2600" dirty="0" smtClean="0"/>
              <a:t> </a:t>
            </a:r>
            <a:r>
              <a:rPr lang="en-US" sz="2600" dirty="0" err="1" smtClean="0"/>
              <a:t>зависност</a:t>
            </a:r>
            <a:r>
              <a:rPr lang="en-US" sz="2600" dirty="0" smtClean="0"/>
              <a:t>,</a:t>
            </a:r>
            <a:r>
              <a:rPr lang="sr-Cyrl-RS" sz="2600" dirty="0" smtClean="0"/>
              <a:t> </a:t>
            </a:r>
            <a:r>
              <a:rPr lang="en-US" sz="2600" dirty="0" err="1" smtClean="0"/>
              <a:t>учесталост</a:t>
            </a:r>
            <a:r>
              <a:rPr lang="en-US" sz="2600" dirty="0" smtClean="0"/>
              <a:t> </a:t>
            </a:r>
            <a:r>
              <a:rPr lang="en-US" sz="2600" dirty="0" err="1" smtClean="0"/>
              <a:t>опстипације</a:t>
            </a:r>
            <a:r>
              <a:rPr lang="en-US" sz="2600" dirty="0" smtClean="0"/>
              <a:t> </a:t>
            </a:r>
            <a:r>
              <a:rPr lang="en-US" sz="2600" dirty="0" err="1" smtClean="0"/>
              <a:t>је</a:t>
            </a:r>
            <a:r>
              <a:rPr lang="en-US" sz="2600" dirty="0" smtClean="0"/>
              <a:t> </a:t>
            </a:r>
            <a:r>
              <a:rPr lang="en-US" sz="2600" dirty="0" err="1" smtClean="0"/>
              <a:t>мања</a:t>
            </a:r>
            <a:r>
              <a:rPr lang="sr-Cyrl-RS" sz="2600" dirty="0" smtClean="0"/>
              <a:t> у односу на остале представнике групе)</a:t>
            </a:r>
            <a:r>
              <a:rPr lang="en-US" sz="2600" dirty="0" smtClean="0"/>
              <a:t>. </a:t>
            </a:r>
          </a:p>
          <a:p>
            <a:pPr eaLnBrk="1" hangingPunct="1">
              <a:lnSpc>
                <a:spcPct val="95000"/>
              </a:lnSpc>
            </a:pPr>
            <a:endParaRPr lang="en-US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98438"/>
            <a:ext cx="8229600" cy="1143000"/>
          </a:xfrm>
        </p:spPr>
        <p:txBody>
          <a:bodyPr/>
          <a:lstStyle/>
          <a:p>
            <a:pPr eaLnBrk="1" hangingPunct="1"/>
            <a:r>
              <a:rPr lang="en-US" sz="2900" dirty="0" err="1" smtClean="0"/>
              <a:t>Неопиоидни</a:t>
            </a:r>
            <a:r>
              <a:rPr lang="sr-Cyrl-RS" sz="2900" dirty="0" smtClean="0"/>
              <a:t> </a:t>
            </a:r>
            <a:r>
              <a:rPr lang="en-US" sz="2900" dirty="0" err="1" smtClean="0"/>
              <a:t>антитусици</a:t>
            </a:r>
            <a:endParaRPr lang="en-US" sz="2900" dirty="0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628775"/>
            <a:ext cx="8229600" cy="4281488"/>
          </a:xfrm>
        </p:spPr>
        <p:txBody>
          <a:bodyPr/>
          <a:lstStyle/>
          <a:p>
            <a:pPr eaLnBrk="1" hangingPunct="1"/>
            <a:r>
              <a:rPr lang="sr-Cyrl-CS" sz="2600" dirty="0" smtClean="0"/>
              <a:t>К</a:t>
            </a:r>
            <a:r>
              <a:rPr lang="en-US" sz="2600" dirty="0" err="1" smtClean="0"/>
              <a:t>ористе</a:t>
            </a:r>
            <a:r>
              <a:rPr lang="en-US" sz="2600" dirty="0" smtClean="0"/>
              <a:t> </a:t>
            </a:r>
            <a:r>
              <a:rPr lang="sr-Cyrl-RS" sz="2600" dirty="0" smtClean="0"/>
              <a:t>се </a:t>
            </a:r>
            <a:r>
              <a:rPr lang="en-US" sz="2600" dirty="0" err="1" smtClean="0"/>
              <a:t>за</a:t>
            </a:r>
            <a:r>
              <a:rPr lang="en-US" sz="2600" dirty="0" smtClean="0"/>
              <a:t> </a:t>
            </a:r>
            <a:r>
              <a:rPr lang="en-US" sz="2600" dirty="0" err="1" smtClean="0"/>
              <a:t>сузбијање</a:t>
            </a:r>
            <a:r>
              <a:rPr lang="en-US" sz="2600" dirty="0" smtClean="0"/>
              <a:t> </a:t>
            </a:r>
            <a:r>
              <a:rPr lang="en-US" sz="2600" dirty="0" err="1" smtClean="0"/>
              <a:t>лакших</a:t>
            </a:r>
            <a:r>
              <a:rPr lang="en-US" sz="2600" dirty="0" smtClean="0"/>
              <a:t> </a:t>
            </a:r>
            <a:r>
              <a:rPr lang="en-US" sz="2600" dirty="0" err="1" smtClean="0"/>
              <a:t>форми</a:t>
            </a:r>
            <a:r>
              <a:rPr lang="en-US" sz="2600" dirty="0" smtClean="0"/>
              <a:t> </a:t>
            </a:r>
            <a:r>
              <a:rPr lang="en-US" sz="2600" dirty="0" err="1" smtClean="0"/>
              <a:t>сувог</a:t>
            </a:r>
            <a:r>
              <a:rPr lang="en-US" sz="2600" dirty="0" smtClean="0"/>
              <a:t> </a:t>
            </a:r>
            <a:r>
              <a:rPr lang="en-US" sz="2600" dirty="0" err="1" smtClean="0"/>
              <a:t>кашља</a:t>
            </a:r>
            <a:r>
              <a:rPr lang="sr-Cyrl-CS" sz="2600" dirty="0" smtClean="0"/>
              <a:t>, </a:t>
            </a:r>
            <a:r>
              <a:rPr lang="en-US" sz="2600" dirty="0" err="1" smtClean="0"/>
              <a:t>оралним</a:t>
            </a:r>
            <a:r>
              <a:rPr lang="en-US" sz="2600" dirty="0" smtClean="0"/>
              <a:t> </a:t>
            </a:r>
            <a:r>
              <a:rPr lang="en-US" sz="2600" dirty="0" err="1" smtClean="0"/>
              <a:t>путем</a:t>
            </a:r>
            <a:r>
              <a:rPr lang="en-US" sz="2600" dirty="0" smtClean="0"/>
              <a:t>. </a:t>
            </a:r>
            <a:endParaRPr lang="sr-Cyrl-CS" sz="2600" dirty="0" smtClean="0"/>
          </a:p>
          <a:p>
            <a:pPr eaLnBrk="1" hangingPunct="1"/>
            <a:r>
              <a:rPr lang="sr-Cyrl-CS" sz="2600" dirty="0" smtClean="0"/>
              <a:t>ОПРЕЗ: К</a:t>
            </a:r>
            <a:r>
              <a:rPr lang="en-US" sz="2600" dirty="0" err="1" smtClean="0"/>
              <a:t>од</a:t>
            </a:r>
            <a:r>
              <a:rPr lang="en-US" sz="2600" dirty="0" smtClean="0"/>
              <a:t> </a:t>
            </a:r>
            <a:r>
              <a:rPr lang="en-US" sz="2600" dirty="0" err="1" smtClean="0"/>
              <a:t>мале</a:t>
            </a:r>
            <a:r>
              <a:rPr lang="en-US" sz="2600" dirty="0" smtClean="0"/>
              <a:t> </a:t>
            </a:r>
            <a:r>
              <a:rPr lang="en-US" sz="2600" dirty="0" err="1" smtClean="0"/>
              <a:t>деце</a:t>
            </a:r>
            <a:r>
              <a:rPr lang="sr-Cyrl-RS" sz="2600" dirty="0" smtClean="0"/>
              <a:t> </a:t>
            </a:r>
            <a:r>
              <a:rPr lang="sr-Cyrl-CS" sz="2600" dirty="0" smtClean="0"/>
              <a:t>(због </a:t>
            </a:r>
            <a:r>
              <a:rPr lang="en-US" sz="2600" dirty="0" err="1" smtClean="0"/>
              <a:t>лакше</a:t>
            </a:r>
            <a:r>
              <a:rPr lang="sr-Cyrl-CS" sz="2600" dirty="0" smtClean="0"/>
              <a:t>г</a:t>
            </a:r>
            <a:r>
              <a:rPr lang="en-US" sz="2600" dirty="0" smtClean="0"/>
              <a:t> </a:t>
            </a:r>
            <a:r>
              <a:rPr lang="en-US" sz="2600" dirty="0" err="1" smtClean="0"/>
              <a:t>настај</a:t>
            </a:r>
            <a:r>
              <a:rPr lang="sr-Cyrl-CS" sz="2600" dirty="0" smtClean="0"/>
              <a:t>ања</a:t>
            </a:r>
            <a:r>
              <a:rPr lang="en-US" sz="2600" dirty="0" smtClean="0"/>
              <a:t> </a:t>
            </a:r>
            <a:r>
              <a:rPr lang="en-US" sz="2600" dirty="0" err="1" smtClean="0"/>
              <a:t>депресиј</a:t>
            </a:r>
            <a:r>
              <a:rPr lang="sr-Cyrl-CS" sz="2600" dirty="0" smtClean="0"/>
              <a:t>е</a:t>
            </a:r>
            <a:r>
              <a:rPr lang="en-US" sz="2600" dirty="0" smtClean="0"/>
              <a:t> </a:t>
            </a:r>
            <a:r>
              <a:rPr lang="en-US" sz="2600" dirty="0" err="1" smtClean="0"/>
              <a:t>респираторног</a:t>
            </a:r>
            <a:r>
              <a:rPr lang="en-US" sz="2600" dirty="0" smtClean="0"/>
              <a:t> </a:t>
            </a:r>
            <a:r>
              <a:rPr lang="en-US" sz="2600" dirty="0" err="1" smtClean="0"/>
              <a:t>центра</a:t>
            </a:r>
            <a:r>
              <a:rPr lang="sr-Cyrl-RS" sz="2600" dirty="0" smtClean="0"/>
              <a:t>).</a:t>
            </a:r>
            <a:endParaRPr lang="en-US" sz="2600" dirty="0" smtClean="0"/>
          </a:p>
          <a:p>
            <a:pPr eaLnBrk="1" hangingPunct="1"/>
            <a:endParaRPr lang="en-US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4450"/>
            <a:ext cx="8218487" cy="1295400"/>
          </a:xfrm>
        </p:spPr>
        <p:txBody>
          <a:bodyPr/>
          <a:lstStyle/>
          <a:p>
            <a:pPr eaLnBrk="1" hangingPunct="1"/>
            <a:r>
              <a:rPr lang="en-US" sz="3000" smtClean="0"/>
              <a:t>Периферни антитусици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556792"/>
            <a:ext cx="8301038" cy="492922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Cyrl-RS" sz="2500" dirty="0" smtClean="0"/>
              <a:t>Ефекат остварују </a:t>
            </a:r>
            <a:r>
              <a:rPr lang="en-US" sz="2500" dirty="0" err="1" smtClean="0"/>
              <a:t>смањењем</a:t>
            </a:r>
            <a:r>
              <a:rPr lang="en-US" sz="2500" dirty="0" smtClean="0"/>
              <a:t> </a:t>
            </a:r>
            <a:r>
              <a:rPr lang="en-US" sz="2500" dirty="0" err="1" smtClean="0"/>
              <a:t>осетљивости</a:t>
            </a:r>
            <a:r>
              <a:rPr lang="en-US" sz="2500" dirty="0" smtClean="0"/>
              <a:t> </a:t>
            </a:r>
            <a:r>
              <a:rPr lang="en-US" sz="2500" dirty="0" err="1" smtClean="0"/>
              <a:t>рецептора</a:t>
            </a:r>
            <a:r>
              <a:rPr lang="en-US" sz="2500" dirty="0" smtClean="0"/>
              <a:t> у </a:t>
            </a:r>
            <a:r>
              <a:rPr lang="en-US" sz="2500" dirty="0" err="1" smtClean="0"/>
              <a:t>тусигеним</a:t>
            </a:r>
            <a:r>
              <a:rPr lang="en-US" sz="2500" dirty="0" smtClean="0"/>
              <a:t> </a:t>
            </a:r>
            <a:r>
              <a:rPr lang="en-US" sz="2500" dirty="0" err="1" smtClean="0"/>
              <a:t>зонама</a:t>
            </a:r>
            <a:r>
              <a:rPr lang="en-US" sz="2500" dirty="0" smtClean="0"/>
              <a:t> </a:t>
            </a:r>
            <a:r>
              <a:rPr lang="en-US" sz="2500" dirty="0" err="1" smtClean="0"/>
              <a:t>фаринкса</a:t>
            </a:r>
            <a:r>
              <a:rPr lang="en-US" sz="2500" dirty="0" smtClean="0"/>
              <a:t>, </a:t>
            </a:r>
            <a:r>
              <a:rPr lang="en-US" sz="2500" dirty="0" err="1" smtClean="0"/>
              <a:t>ларинкса</a:t>
            </a:r>
            <a:r>
              <a:rPr lang="en-US" sz="2500" dirty="0" smtClean="0"/>
              <a:t> и </a:t>
            </a:r>
            <a:r>
              <a:rPr lang="en-US" sz="2500" dirty="0" err="1" smtClean="0"/>
              <a:t>трахеје</a:t>
            </a:r>
            <a:r>
              <a:rPr lang="sr-Cyrl-RS" sz="2500" dirty="0" smtClean="0"/>
              <a:t>.</a:t>
            </a:r>
            <a:r>
              <a:rPr lang="en-US" sz="2500" dirty="0" smtClean="0"/>
              <a:t> </a:t>
            </a:r>
            <a:endParaRPr lang="sr-Cyrl-CS" sz="2500" dirty="0" smtClean="0"/>
          </a:p>
          <a:p>
            <a:pPr eaLnBrk="1" hangingPunct="1">
              <a:lnSpc>
                <a:spcPct val="90000"/>
              </a:lnSpc>
            </a:pPr>
            <a:r>
              <a:rPr lang="sr-Cyrl-CS" sz="2500" dirty="0" smtClean="0"/>
              <a:t>Представници: п</a:t>
            </a:r>
            <a:r>
              <a:rPr lang="en-US" sz="2500" dirty="0" err="1" smtClean="0"/>
              <a:t>реноксидиазин</a:t>
            </a:r>
            <a:r>
              <a:rPr lang="sr-Cyrl-CS" sz="2500" dirty="0" smtClean="0"/>
              <a:t> и</a:t>
            </a:r>
            <a:r>
              <a:rPr lang="en-US" sz="2500" dirty="0" smtClean="0"/>
              <a:t> </a:t>
            </a:r>
            <a:r>
              <a:rPr lang="en-US" sz="2500" dirty="0" err="1" smtClean="0"/>
              <a:t>пентоксиверин</a:t>
            </a:r>
            <a:r>
              <a:rPr lang="en-US" sz="2500" dirty="0" smtClean="0"/>
              <a:t> </a:t>
            </a:r>
            <a:endParaRPr lang="sr-Cyrl-RS" sz="2500" dirty="0" smtClean="0"/>
          </a:p>
          <a:p>
            <a:pPr marL="719138" indent="-358775" eaLnBrk="1" hangingPunct="1">
              <a:lnSpc>
                <a:spcPct val="90000"/>
              </a:lnSpc>
            </a:pPr>
            <a:r>
              <a:rPr lang="sr-Cyrl-RS" sz="2500" dirty="0" smtClean="0"/>
              <a:t>Н</a:t>
            </a:r>
            <a:r>
              <a:rPr lang="en-US" sz="2500" dirty="0" err="1" smtClean="0"/>
              <a:t>емају</a:t>
            </a:r>
            <a:r>
              <a:rPr lang="en-US" sz="2500" dirty="0" smtClean="0"/>
              <a:t> </a:t>
            </a:r>
            <a:r>
              <a:rPr lang="en-US" sz="2500" dirty="0" err="1" smtClean="0"/>
              <a:t>склоност</a:t>
            </a:r>
            <a:r>
              <a:rPr lang="en-US" sz="2500" dirty="0" smtClean="0"/>
              <a:t> </a:t>
            </a:r>
            <a:r>
              <a:rPr lang="en-US" sz="2500" dirty="0" err="1" smtClean="0"/>
              <a:t>ка</a:t>
            </a:r>
            <a:r>
              <a:rPr lang="en-US" sz="2500" dirty="0" smtClean="0"/>
              <a:t> </a:t>
            </a:r>
            <a:r>
              <a:rPr lang="en-US" sz="2500" dirty="0" err="1" smtClean="0"/>
              <a:t>изазивању</a:t>
            </a:r>
            <a:r>
              <a:rPr lang="en-US" sz="2500" dirty="0" smtClean="0"/>
              <a:t> </a:t>
            </a:r>
            <a:r>
              <a:rPr lang="en-US" sz="2500" dirty="0" err="1" smtClean="0"/>
              <a:t>депресије</a:t>
            </a:r>
            <a:r>
              <a:rPr lang="en-US" sz="2500" dirty="0" smtClean="0"/>
              <a:t> </a:t>
            </a:r>
            <a:r>
              <a:rPr lang="en-US" sz="2500" dirty="0" err="1" smtClean="0"/>
              <a:t>дисања</a:t>
            </a:r>
            <a:r>
              <a:rPr lang="en-US" sz="2500" dirty="0" smtClean="0"/>
              <a:t>, </a:t>
            </a:r>
            <a:r>
              <a:rPr lang="en-US" sz="2500" dirty="0" err="1" smtClean="0"/>
              <a:t>али</a:t>
            </a:r>
            <a:r>
              <a:rPr lang="en-US" sz="2500" dirty="0" smtClean="0"/>
              <a:t> </a:t>
            </a:r>
            <a:r>
              <a:rPr lang="en-US" sz="2500" dirty="0" err="1" smtClean="0"/>
              <a:t>су</a:t>
            </a:r>
            <a:r>
              <a:rPr lang="en-US" sz="2500" dirty="0" smtClean="0"/>
              <a:t> </a:t>
            </a:r>
            <a:r>
              <a:rPr lang="en-US" sz="2500" dirty="0" err="1" smtClean="0"/>
              <a:t>мање</a:t>
            </a:r>
            <a:r>
              <a:rPr lang="en-US" sz="2500" dirty="0" smtClean="0"/>
              <a:t> </a:t>
            </a:r>
            <a:r>
              <a:rPr lang="en-US" sz="2500" dirty="0" err="1" smtClean="0"/>
              <a:t>ефикасни</a:t>
            </a:r>
            <a:r>
              <a:rPr lang="en-US" sz="2500" dirty="0" smtClean="0"/>
              <a:t> у </a:t>
            </a:r>
            <a:r>
              <a:rPr lang="en-US" sz="2500" dirty="0" err="1" smtClean="0"/>
              <a:t>сузбијању</a:t>
            </a:r>
            <a:r>
              <a:rPr lang="en-US" sz="2500" dirty="0" smtClean="0"/>
              <a:t> </a:t>
            </a:r>
            <a:r>
              <a:rPr lang="en-US" sz="2500" dirty="0" err="1" smtClean="0"/>
              <a:t>кашља</a:t>
            </a:r>
            <a:r>
              <a:rPr lang="en-US" sz="2500" dirty="0" smtClean="0"/>
              <a:t> </a:t>
            </a:r>
            <a:r>
              <a:rPr lang="en-US" sz="2500" dirty="0" err="1" smtClean="0"/>
              <a:t>од</a:t>
            </a:r>
            <a:r>
              <a:rPr lang="en-US" sz="2500" dirty="0" smtClean="0"/>
              <a:t> </a:t>
            </a:r>
            <a:r>
              <a:rPr lang="en-US" sz="2500" dirty="0" err="1" smtClean="0"/>
              <a:t>централних</a:t>
            </a:r>
            <a:r>
              <a:rPr lang="en-US" sz="2500" dirty="0" smtClean="0"/>
              <a:t> </a:t>
            </a:r>
            <a:r>
              <a:rPr lang="en-US" sz="2500" dirty="0" err="1" smtClean="0"/>
              <a:t>антитусика</a:t>
            </a:r>
            <a:r>
              <a:rPr lang="en-US" sz="2500" dirty="0" smtClean="0"/>
              <a:t>. </a:t>
            </a:r>
            <a:endParaRPr lang="sr-Cyrl-CS" sz="2500" dirty="0" smtClean="0"/>
          </a:p>
          <a:p>
            <a:pPr eaLnBrk="1" hangingPunct="1">
              <a:lnSpc>
                <a:spcPct val="90000"/>
              </a:lnSpc>
            </a:pPr>
            <a:r>
              <a:rPr lang="sr-Cyrl-RS" sz="2500" dirty="0" err="1" smtClean="0"/>
              <a:t>Е</a:t>
            </a:r>
            <a:r>
              <a:rPr lang="en-US" sz="2500" dirty="0" err="1" smtClean="0"/>
              <a:t>кстракт</a:t>
            </a:r>
            <a:r>
              <a:rPr lang="en-US" sz="2500" dirty="0" smtClean="0"/>
              <a:t> </a:t>
            </a:r>
            <a:r>
              <a:rPr lang="en-US" sz="2500" dirty="0" err="1" smtClean="0"/>
              <a:t>корена</a:t>
            </a:r>
            <a:r>
              <a:rPr lang="en-US" sz="2500" dirty="0" smtClean="0"/>
              <a:t> </a:t>
            </a:r>
            <a:r>
              <a:rPr lang="en-US" sz="2500" dirty="0" err="1" smtClean="0"/>
              <a:t>белог</a:t>
            </a:r>
            <a:r>
              <a:rPr lang="en-US" sz="2500" dirty="0" smtClean="0"/>
              <a:t> </a:t>
            </a:r>
            <a:r>
              <a:rPr lang="en-US" sz="2500" dirty="0" err="1" smtClean="0"/>
              <a:t>слеза</a:t>
            </a:r>
            <a:r>
              <a:rPr lang="sr-Cyrl-RS" sz="2500" dirty="0" smtClean="0"/>
              <a:t>:</a:t>
            </a:r>
            <a:r>
              <a:rPr lang="sr-Cyrl-CS" sz="2500" dirty="0" smtClean="0"/>
              <a:t> </a:t>
            </a:r>
            <a:r>
              <a:rPr lang="sr-Cyrl-RS" sz="2500" dirty="0" err="1" smtClean="0"/>
              <a:t>р</a:t>
            </a:r>
            <a:r>
              <a:rPr lang="en-US" sz="2500" dirty="0" err="1" smtClean="0"/>
              <a:t>елативно</a:t>
            </a:r>
            <a:r>
              <a:rPr lang="en-US" sz="2500" dirty="0" smtClean="0"/>
              <a:t> </a:t>
            </a:r>
            <a:r>
              <a:rPr lang="en-US" sz="2500" dirty="0" err="1" smtClean="0"/>
              <a:t>ефикасан</a:t>
            </a:r>
            <a:r>
              <a:rPr lang="sr-Cyrl-CS" sz="2500" dirty="0" smtClean="0"/>
              <a:t>,</a:t>
            </a:r>
            <a:r>
              <a:rPr lang="en-US" sz="2500" dirty="0" smtClean="0"/>
              <a:t> а </a:t>
            </a:r>
            <a:r>
              <a:rPr lang="en-US" sz="2500" dirty="0" err="1" smtClean="0"/>
              <a:t>без</a:t>
            </a:r>
            <a:r>
              <a:rPr lang="sr-Cyrl-RS" sz="2500" dirty="0" smtClean="0"/>
              <a:t>бедан </a:t>
            </a:r>
            <a:r>
              <a:rPr lang="en-US" sz="2500" dirty="0" err="1" smtClean="0"/>
              <a:t>антитусик</a:t>
            </a:r>
            <a:r>
              <a:rPr lang="sr-Cyrl-RS" sz="2500" dirty="0" smtClean="0"/>
              <a:t> </a:t>
            </a:r>
          </a:p>
          <a:p>
            <a:pPr marL="719138" indent="-358775" eaLnBrk="1" hangingPunct="1">
              <a:lnSpc>
                <a:spcPct val="90000"/>
              </a:lnSpc>
            </a:pPr>
            <a:r>
              <a:rPr lang="sr-Cyrl-CS" sz="2500" dirty="0" smtClean="0"/>
              <a:t>С</a:t>
            </a:r>
            <a:r>
              <a:rPr lang="en-US" sz="2500" dirty="0" err="1" smtClean="0"/>
              <a:t>адржи</a:t>
            </a:r>
            <a:r>
              <a:rPr lang="en-US" sz="2500" dirty="0" smtClean="0"/>
              <a:t> </a:t>
            </a:r>
            <a:r>
              <a:rPr lang="en-US" sz="2500" dirty="0" err="1" smtClean="0"/>
              <a:t>слузаве</a:t>
            </a:r>
            <a:r>
              <a:rPr lang="en-US" sz="2500" dirty="0" smtClean="0"/>
              <a:t> </a:t>
            </a:r>
            <a:r>
              <a:rPr lang="en-US" sz="2500" dirty="0" err="1" smtClean="0"/>
              <a:t>материје</a:t>
            </a:r>
            <a:r>
              <a:rPr lang="en-US" sz="2500" dirty="0" smtClean="0"/>
              <a:t> </a:t>
            </a:r>
            <a:r>
              <a:rPr lang="en-US" sz="2500" dirty="0" err="1" smtClean="0"/>
              <a:t>које</a:t>
            </a:r>
            <a:r>
              <a:rPr lang="en-US" sz="2500" dirty="0" smtClean="0"/>
              <a:t> </a:t>
            </a:r>
            <a:r>
              <a:rPr lang="en-US" sz="2500" dirty="0" err="1" smtClean="0"/>
              <a:t>облажу</a:t>
            </a:r>
            <a:r>
              <a:rPr lang="en-US" sz="2500" dirty="0" smtClean="0"/>
              <a:t> </a:t>
            </a:r>
            <a:r>
              <a:rPr lang="en-US" sz="2500" dirty="0" err="1" smtClean="0"/>
              <a:t>тусигене</a:t>
            </a:r>
            <a:r>
              <a:rPr lang="en-US" sz="2500" dirty="0" smtClean="0"/>
              <a:t> </a:t>
            </a:r>
            <a:r>
              <a:rPr lang="en-US" sz="2500" dirty="0" err="1" smtClean="0"/>
              <a:t>зоне</a:t>
            </a:r>
            <a:r>
              <a:rPr lang="en-US" sz="2500" dirty="0" smtClean="0"/>
              <a:t> и </a:t>
            </a:r>
            <a:r>
              <a:rPr lang="en-US" sz="2500" dirty="0" err="1" smtClean="0"/>
              <a:t>смањују</a:t>
            </a:r>
            <a:r>
              <a:rPr lang="en-US" sz="2500" dirty="0" smtClean="0"/>
              <a:t> </a:t>
            </a:r>
            <a:r>
              <a:rPr lang="en-US" sz="2500" dirty="0" err="1" smtClean="0"/>
              <a:t>надражај</a:t>
            </a:r>
            <a:r>
              <a:rPr lang="en-US" sz="2500" dirty="0" smtClean="0"/>
              <a:t> </a:t>
            </a:r>
            <a:r>
              <a:rPr lang="en-US" sz="2500" dirty="0" err="1" smtClean="0"/>
              <a:t>рецептора</a:t>
            </a:r>
            <a:r>
              <a:rPr lang="en-US" sz="2500" dirty="0" smtClean="0"/>
              <a:t>. </a:t>
            </a:r>
            <a:endParaRPr lang="sr-Cyrl-CS" sz="2500" dirty="0" smtClean="0"/>
          </a:p>
          <a:p>
            <a:pPr marL="719138" indent="-358775" eaLnBrk="1" hangingPunct="1">
              <a:lnSpc>
                <a:spcPct val="90000"/>
              </a:lnSpc>
            </a:pPr>
            <a:r>
              <a:rPr lang="en-US" sz="2500" dirty="0" err="1" smtClean="0"/>
              <a:t>Узима</a:t>
            </a:r>
            <a:r>
              <a:rPr lang="en-US" sz="2500" dirty="0" smtClean="0"/>
              <a:t> </a:t>
            </a:r>
            <a:r>
              <a:rPr lang="en-US" sz="2500" dirty="0" err="1" smtClean="0"/>
              <a:t>се</a:t>
            </a:r>
            <a:r>
              <a:rPr lang="en-US" sz="2500" dirty="0" smtClean="0"/>
              <a:t> у </a:t>
            </a:r>
            <a:r>
              <a:rPr lang="en-US" sz="2500" dirty="0" err="1" smtClean="0"/>
              <a:t>малим</a:t>
            </a:r>
            <a:r>
              <a:rPr lang="en-US" sz="2500" dirty="0" smtClean="0"/>
              <a:t> </a:t>
            </a:r>
            <a:r>
              <a:rPr lang="en-US" sz="2500" dirty="0" err="1" smtClean="0"/>
              <a:t>гутљајима</a:t>
            </a:r>
            <a:r>
              <a:rPr lang="sr-Cyrl-RS" sz="2500" dirty="0" smtClean="0"/>
              <a:t> на</a:t>
            </a:r>
            <a:r>
              <a:rPr lang="en-US" sz="2500" dirty="0" smtClean="0"/>
              <a:t> </a:t>
            </a:r>
            <a:r>
              <a:rPr lang="en-US" sz="2500" dirty="0" err="1" smtClean="0"/>
              <a:t>сваких</a:t>
            </a:r>
            <a:r>
              <a:rPr lang="en-US" sz="2500" dirty="0" smtClean="0"/>
              <a:t> 5-10 </a:t>
            </a:r>
            <a:r>
              <a:rPr lang="en-US" sz="2500" dirty="0" err="1" smtClean="0"/>
              <a:t>минута</a:t>
            </a:r>
            <a:r>
              <a:rPr lang="en-US" sz="25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18488" cy="1080120"/>
          </a:xfrm>
        </p:spPr>
        <p:txBody>
          <a:bodyPr/>
          <a:lstStyle/>
          <a:p>
            <a:r>
              <a:rPr lang="sr-Cyrl-RS" sz="3400" dirty="0" smtClean="0"/>
              <a:t>Кисеоник </a:t>
            </a:r>
            <a:endParaRPr lang="en-US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556792"/>
            <a:ext cx="8391306" cy="4574133"/>
          </a:xfrm>
        </p:spPr>
        <p:txBody>
          <a:bodyPr/>
          <a:lstStyle/>
          <a:p>
            <a:r>
              <a:rPr lang="sr-Cyrl-RS" sz="2400" dirty="0" smtClean="0"/>
              <a:t>Гас без боје, укуса и мириса</a:t>
            </a:r>
          </a:p>
          <a:p>
            <a:r>
              <a:rPr lang="sr-Cyrl-RS" sz="2400" dirty="0" smtClean="0"/>
              <a:t>Чини</a:t>
            </a:r>
            <a:r>
              <a:rPr lang="en-US" sz="2400" dirty="0" smtClean="0"/>
              <a:t> </a:t>
            </a:r>
            <a:r>
              <a:rPr lang="sr-Cyrl-RS" sz="2400" dirty="0" smtClean="0"/>
              <a:t>око</a:t>
            </a:r>
            <a:r>
              <a:rPr lang="en-US" sz="2400" dirty="0" smtClean="0"/>
              <a:t> 21% </a:t>
            </a:r>
            <a:r>
              <a:rPr lang="sr-Cyrl-RS" sz="2400" dirty="0" smtClean="0"/>
              <a:t>ваздуха</a:t>
            </a:r>
            <a:r>
              <a:rPr lang="en-US" sz="2400" dirty="0" smtClean="0"/>
              <a:t>.</a:t>
            </a:r>
            <a:endParaRPr lang="sr-Cyrl-RS" sz="2400" dirty="0" smtClean="0"/>
          </a:p>
          <a:p>
            <a:r>
              <a:rPr lang="sr-Latn-RS" sz="2400" dirty="0" smtClean="0"/>
              <a:t>O</a:t>
            </a:r>
            <a:r>
              <a:rPr lang="ru-RU" sz="2400" dirty="0" smtClean="0"/>
              <a:t>снова живота</a:t>
            </a:r>
            <a:endParaRPr lang="sr-Latn-RS" sz="2400" dirty="0" smtClean="0"/>
          </a:p>
          <a:p>
            <a:r>
              <a:rPr lang="sr-Cyrl-RS" sz="2400" dirty="0" smtClean="0"/>
              <a:t>Неопходан свакој ћелији за функционисање респираторног ланца који омогућава стварање аденозин-трифосфата (АТП), главне интрацелуларне енергетске "монете". </a:t>
            </a:r>
          </a:p>
          <a:p>
            <a:r>
              <a:rPr lang="ru-RU" sz="2400" dirty="0" smtClean="0"/>
              <a:t>Лек у неким </a:t>
            </a:r>
            <a:r>
              <a:rPr lang="sr-Cyrl-RS" sz="2400" dirty="0" smtClean="0"/>
              <a:t>стањима и </a:t>
            </a:r>
            <a:r>
              <a:rPr lang="ru-RU" sz="2400" dirty="0" smtClean="0"/>
              <a:t>болестима, али и </a:t>
            </a:r>
            <a:r>
              <a:rPr lang="sr-Cyrl-RS" sz="2400" dirty="0" smtClean="0"/>
              <a:t>штетан</a:t>
            </a:r>
            <a:r>
              <a:rPr lang="ru-RU" sz="2400" dirty="0" smtClean="0"/>
              <a:t> уколико се не примењује на адекватан начин.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80152" cy="1080120"/>
          </a:xfrm>
        </p:spPr>
        <p:txBody>
          <a:bodyPr/>
          <a:lstStyle/>
          <a:p>
            <a:r>
              <a:rPr lang="sr-Cyrl-RS" sz="3000" dirty="0" smtClean="0"/>
              <a:t>Поједине индикације за терапијску </a:t>
            </a:r>
            <a:br>
              <a:rPr lang="sr-Cyrl-RS" sz="3000" dirty="0" smtClean="0"/>
            </a:br>
            <a:r>
              <a:rPr lang="sr-Cyrl-RS" sz="3000" dirty="0" smtClean="0"/>
              <a:t>примену кисеоника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555858"/>
            <a:ext cx="8319868" cy="4393422"/>
          </a:xfrm>
        </p:spPr>
        <p:txBody>
          <a:bodyPr/>
          <a:lstStyle/>
          <a:p>
            <a:pPr marL="360363" indent="-360363"/>
            <a:r>
              <a:rPr lang="sr-Cyrl-CS" sz="2400" dirty="0" smtClean="0"/>
              <a:t>Парцијални притисак кисеоника мањи од 60 </a:t>
            </a:r>
            <a:r>
              <a:rPr lang="en-US" sz="2400" dirty="0" smtClean="0"/>
              <a:t>mmHg</a:t>
            </a:r>
            <a:r>
              <a:rPr lang="sr-Cyrl-CS" sz="2400" dirty="0" smtClean="0"/>
              <a:t>, а засићеност хемоглобина кисеоником мања од 88%, услед болести плућа која отежава размену гасова (опструктивни синдром, пнеумонија, плућна емболија, рестриктивни синдром...) или услед неадекватне функције срца (кардиогени шок, хронична декомпензована срчана инсуфицијенција). </a:t>
            </a:r>
          </a:p>
          <a:p>
            <a:pPr marL="360363" indent="-360363"/>
            <a:r>
              <a:rPr lang="sr-Cyrl-RS" sz="2400" dirty="0" smtClean="0"/>
              <a:t>Тровање</a:t>
            </a:r>
            <a:r>
              <a:rPr lang="en-US" sz="2400" dirty="0" smtClean="0"/>
              <a:t> </a:t>
            </a:r>
            <a:r>
              <a:rPr lang="sr-Cyrl-RS" sz="2400" dirty="0" smtClean="0"/>
              <a:t>угљен</a:t>
            </a:r>
            <a:r>
              <a:rPr lang="en-US" sz="2400" dirty="0" smtClean="0"/>
              <a:t>-</a:t>
            </a:r>
            <a:r>
              <a:rPr lang="sr-Cyrl-RS" sz="2400" dirty="0" smtClean="0"/>
              <a:t>моноксидом (</a:t>
            </a:r>
            <a:r>
              <a:rPr lang="sr-Cyrl-CS" sz="2400" dirty="0" smtClean="0"/>
              <a:t>антидот) </a:t>
            </a:r>
            <a:endParaRPr lang="sr-Cyrl-RS" sz="2400" dirty="0" smtClean="0"/>
          </a:p>
          <a:p>
            <a:pPr marL="360363" indent="-360363"/>
            <a:r>
              <a:rPr lang="sr-Cyrl-RS" sz="2400" dirty="0" smtClean="0"/>
              <a:t>Лечење</a:t>
            </a:r>
            <a:r>
              <a:rPr lang="en-US" sz="2400" dirty="0" smtClean="0"/>
              <a:t> </a:t>
            </a:r>
            <a:r>
              <a:rPr lang="sr-Cyrl-RS" sz="2400" dirty="0" smtClean="0"/>
              <a:t>акутног</a:t>
            </a:r>
            <a:r>
              <a:rPr lang="en-US" sz="2400" dirty="0" smtClean="0"/>
              <a:t> </a:t>
            </a:r>
            <a:r>
              <a:rPr lang="sr-Cyrl-RS" sz="2400" dirty="0" smtClean="0"/>
              <a:t>напада</a:t>
            </a:r>
            <a:r>
              <a:rPr lang="en-US" sz="2400" dirty="0" smtClean="0"/>
              <a:t> </a:t>
            </a:r>
            <a:r>
              <a:rPr lang="sr-Cyrl-RS" sz="2400" dirty="0" smtClean="0"/>
              <a:t>кластер</a:t>
            </a:r>
            <a:r>
              <a:rPr lang="en-US" sz="2400" dirty="0" smtClean="0"/>
              <a:t> </a:t>
            </a:r>
            <a:r>
              <a:rPr lang="sr-Cyrl-RS" sz="2400" dirty="0" smtClean="0"/>
              <a:t>главобоље</a:t>
            </a:r>
            <a:endParaRPr lang="en-US" sz="2400" dirty="0" smtClean="0"/>
          </a:p>
          <a:p>
            <a:pPr marL="360363" indent="-360363"/>
            <a:r>
              <a:rPr lang="sr-Cyrl-RS" sz="2400" dirty="0" smtClean="0"/>
              <a:t>Шок</a:t>
            </a:r>
            <a:endParaRPr lang="en-US" sz="2400" dirty="0" smtClean="0"/>
          </a:p>
          <a:p>
            <a:pPr marL="360363" indent="-360363"/>
            <a:r>
              <a:rPr lang="sr-Cyrl-RS" sz="2400" dirty="0" smtClean="0"/>
              <a:t>Тешка</a:t>
            </a:r>
            <a:r>
              <a:rPr lang="en-US" sz="2400" dirty="0" smtClean="0"/>
              <a:t> </a:t>
            </a:r>
            <a:r>
              <a:rPr lang="sr-Cyrl-RS" sz="2400" dirty="0" smtClean="0"/>
              <a:t>анемија...</a:t>
            </a:r>
          </a:p>
          <a:p>
            <a:endParaRPr lang="sr-Cyrl-R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122238"/>
            <a:ext cx="8318530" cy="1235060"/>
          </a:xfrm>
        </p:spPr>
        <p:txBody>
          <a:bodyPr/>
          <a:lstStyle/>
          <a:p>
            <a:r>
              <a:rPr lang="sr-Cyrl-CS" sz="3200" dirty="0" smtClean="0"/>
              <a:t>Примена </a:t>
            </a:r>
            <a:r>
              <a:rPr lang="sr-Cyrl-RS" sz="3200" dirty="0" smtClean="0"/>
              <a:t>кисеоника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49826"/>
            <a:ext cx="8280920" cy="4643470"/>
          </a:xfrm>
        </p:spPr>
        <p:txBody>
          <a:bodyPr/>
          <a:lstStyle/>
          <a:p>
            <a:r>
              <a:rPr lang="sr-Cyrl-RS" sz="2200" dirty="0" smtClean="0"/>
              <a:t>П</a:t>
            </a:r>
            <a:r>
              <a:rPr lang="en-US" sz="2200" dirty="0" err="1" smtClean="0"/>
              <a:t>реко</a:t>
            </a:r>
            <a:r>
              <a:rPr lang="en-US" sz="2200" dirty="0" smtClean="0"/>
              <a:t> </a:t>
            </a:r>
            <a:r>
              <a:rPr lang="en-US" sz="2200" dirty="0" err="1" smtClean="0"/>
              <a:t>маске</a:t>
            </a:r>
            <a:r>
              <a:rPr lang="en-US" sz="2200" dirty="0" smtClean="0"/>
              <a:t> </a:t>
            </a:r>
            <a:r>
              <a:rPr lang="en-US" sz="2200" dirty="0" err="1" smtClean="0"/>
              <a:t>или</a:t>
            </a:r>
            <a:r>
              <a:rPr lang="en-US" sz="2200" dirty="0" smtClean="0"/>
              <a:t> </a:t>
            </a:r>
            <a:r>
              <a:rPr lang="en-US" sz="2200" dirty="0" err="1" smtClean="0"/>
              <a:t>назалних</a:t>
            </a:r>
            <a:r>
              <a:rPr lang="en-US" sz="2200" dirty="0" smtClean="0"/>
              <a:t> </a:t>
            </a:r>
            <a:r>
              <a:rPr lang="en-US" sz="2200" dirty="0" err="1" smtClean="0"/>
              <a:t>канила</a:t>
            </a:r>
            <a:r>
              <a:rPr lang="en-US" sz="2200" dirty="0" smtClean="0"/>
              <a:t>, </a:t>
            </a:r>
            <a:r>
              <a:rPr lang="en-US" sz="2200" dirty="0" err="1" smtClean="0"/>
              <a:t>обично</a:t>
            </a:r>
            <a:r>
              <a:rPr lang="en-US" sz="2200" dirty="0" smtClean="0"/>
              <a:t> у </a:t>
            </a:r>
            <a:r>
              <a:rPr lang="en-US" sz="2200" dirty="0" err="1" smtClean="0"/>
              <a:t>концентрацији</a:t>
            </a:r>
            <a:r>
              <a:rPr lang="en-US" sz="2200" dirty="0" smtClean="0"/>
              <a:t> </a:t>
            </a:r>
            <a:r>
              <a:rPr lang="en-US" sz="2200" dirty="0" err="1" smtClean="0"/>
              <a:t>до</a:t>
            </a:r>
            <a:r>
              <a:rPr lang="en-US" sz="2200" dirty="0" smtClean="0"/>
              <a:t> 28%</a:t>
            </a:r>
            <a:r>
              <a:rPr lang="sr-Cyrl-RS" sz="2200" dirty="0" smtClean="0"/>
              <a:t>.</a:t>
            </a:r>
            <a:endParaRPr lang="sr-Cyrl-CS" sz="2200" dirty="0" smtClean="0"/>
          </a:p>
          <a:p>
            <a:r>
              <a:rPr lang="en-US" sz="2200" dirty="0" err="1" smtClean="0"/>
              <a:t>Више</a:t>
            </a:r>
            <a:r>
              <a:rPr lang="en-US" sz="2200" dirty="0" smtClean="0"/>
              <a:t> </a:t>
            </a:r>
            <a:r>
              <a:rPr lang="en-US" sz="2200" dirty="0" err="1" smtClean="0"/>
              <a:t>концентрације</a:t>
            </a:r>
            <a:r>
              <a:rPr lang="en-US" sz="2200" dirty="0" smtClean="0"/>
              <a:t> </a:t>
            </a:r>
            <a:r>
              <a:rPr lang="en-US" sz="2200" dirty="0" err="1" smtClean="0"/>
              <a:t>се</a:t>
            </a:r>
            <a:r>
              <a:rPr lang="en-US" sz="2200" dirty="0" smtClean="0"/>
              <a:t> </a:t>
            </a:r>
            <a:r>
              <a:rPr lang="en-US" sz="2200" dirty="0" err="1" smtClean="0"/>
              <a:t>могу</a:t>
            </a:r>
            <a:r>
              <a:rPr lang="en-US" sz="2200" dirty="0" smtClean="0"/>
              <a:t> </a:t>
            </a:r>
            <a:r>
              <a:rPr lang="en-US" sz="2200" dirty="0" err="1" smtClean="0"/>
              <a:t>користити</a:t>
            </a:r>
            <a:r>
              <a:rPr lang="en-US" sz="2200" dirty="0" smtClean="0"/>
              <a:t> </a:t>
            </a:r>
            <a:r>
              <a:rPr lang="en-US" sz="2200" dirty="0" err="1" smtClean="0"/>
              <a:t>само</a:t>
            </a:r>
            <a:r>
              <a:rPr lang="en-US" sz="2200" dirty="0" smtClean="0"/>
              <a:t> </a:t>
            </a:r>
            <a:r>
              <a:rPr lang="en-US" sz="2200" dirty="0" err="1" smtClean="0"/>
              <a:t>ако</a:t>
            </a:r>
            <a:r>
              <a:rPr lang="en-US" sz="2200" dirty="0" smtClean="0"/>
              <a:t> </a:t>
            </a:r>
            <a:r>
              <a:rPr lang="en-US" sz="2200" dirty="0" err="1" smtClean="0"/>
              <a:t>болесник</a:t>
            </a:r>
            <a:r>
              <a:rPr lang="en-US" sz="2200" dirty="0" smtClean="0"/>
              <a:t> </a:t>
            </a:r>
            <a:r>
              <a:rPr lang="en-US" sz="2200" dirty="0" err="1" smtClean="0"/>
              <a:t>није</a:t>
            </a:r>
            <a:r>
              <a:rPr lang="en-US" sz="2200" dirty="0" smtClean="0"/>
              <a:t> </a:t>
            </a:r>
            <a:r>
              <a:rPr lang="en-US" sz="2200" dirty="0" err="1" smtClean="0"/>
              <a:t>истовремено</a:t>
            </a:r>
            <a:r>
              <a:rPr lang="en-US" sz="2200" dirty="0" smtClean="0"/>
              <a:t> у </a:t>
            </a:r>
            <a:r>
              <a:rPr lang="en-US" sz="2200" dirty="0" err="1" smtClean="0"/>
              <a:t>хроничној</a:t>
            </a:r>
            <a:r>
              <a:rPr lang="en-US" sz="2200" dirty="0" smtClean="0"/>
              <a:t> </a:t>
            </a:r>
            <a:r>
              <a:rPr lang="en-US" sz="2200" dirty="0" err="1" smtClean="0"/>
              <a:t>хиперкарбији</a:t>
            </a:r>
            <a:r>
              <a:rPr lang="sr-Cyrl-CS" sz="2200" dirty="0" smtClean="0"/>
              <a:t> или код тровања угљен-моноксидом.</a:t>
            </a:r>
          </a:p>
          <a:p>
            <a:pPr marL="719138" indent="-358775"/>
            <a:r>
              <a:rPr lang="ru-RU" sz="2200" dirty="0" smtClean="0"/>
              <a:t>Примена виших концентрација кисеоника код пацијената са хиперкарбијом удружена је са депресијом или потпуним престанком дисања. </a:t>
            </a:r>
            <a:endParaRPr lang="sr-Cyrl-CS" sz="2200" dirty="0" smtClean="0"/>
          </a:p>
          <a:p>
            <a:pPr marL="719138" indent="-358775"/>
            <a:r>
              <a:rPr lang="ru-RU" sz="2200" dirty="0" smtClean="0"/>
              <a:t>Код тровања угљен-моноксидом, кисеоник се изузетно може давати у концентрацији од 100%, чак и под повишеним притиском (хипербарични кисеоник), али краткотрајно (полувреме елиминације угљен-моноксида при примени 100% кисеоника је око 90 минута). </a:t>
            </a:r>
            <a:endParaRPr lang="sr-Cyrl-CS" sz="2200" dirty="0" smtClean="0"/>
          </a:p>
          <a:p>
            <a:r>
              <a:rPr lang="sr-Cyrl-CS" sz="2200" dirty="0" smtClean="0"/>
              <a:t>Проток: 4 </a:t>
            </a:r>
            <a:r>
              <a:rPr lang="en-US" sz="2200" dirty="0" smtClean="0"/>
              <a:t>l</a:t>
            </a:r>
            <a:r>
              <a:rPr lang="ru-RU" sz="2200" dirty="0" smtClean="0"/>
              <a:t>/</a:t>
            </a:r>
            <a:r>
              <a:rPr lang="en-US" sz="2200" dirty="0" smtClean="0"/>
              <a:t>min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18488" cy="1235060"/>
          </a:xfrm>
        </p:spPr>
        <p:txBody>
          <a:bodyPr/>
          <a:lstStyle/>
          <a:p>
            <a:r>
              <a:rPr lang="sr-Cyrl-CS" sz="3200" dirty="0" smtClean="0"/>
              <a:t>Токсичност кисеоника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542748"/>
            <a:ext cx="8358246" cy="5054604"/>
          </a:xfrm>
        </p:spPr>
        <p:txBody>
          <a:bodyPr/>
          <a:lstStyle/>
          <a:p>
            <a:r>
              <a:rPr lang="sr-Cyrl-RS" sz="2600" dirty="0" smtClean="0"/>
              <a:t>Токсични ефекти на плућима настају уколико се </a:t>
            </a:r>
            <a:r>
              <a:rPr lang="en-US" sz="2600" dirty="0" err="1" smtClean="0"/>
              <a:t>кисеоник</a:t>
            </a:r>
            <a:r>
              <a:rPr lang="en-US" sz="2600" dirty="0" smtClean="0"/>
              <a:t> </a:t>
            </a:r>
            <a:r>
              <a:rPr lang="sr-Cyrl-RS" sz="2600" dirty="0" smtClean="0"/>
              <a:t>примењује</a:t>
            </a:r>
            <a:r>
              <a:rPr lang="en-US" sz="2600" dirty="0" smtClean="0"/>
              <a:t> у </a:t>
            </a:r>
            <a:r>
              <a:rPr lang="en-US" sz="2600" dirty="0" err="1" smtClean="0"/>
              <a:t>већим</a:t>
            </a:r>
            <a:r>
              <a:rPr lang="en-US" sz="2600" dirty="0" smtClean="0"/>
              <a:t> </a:t>
            </a:r>
            <a:r>
              <a:rPr lang="en-US" sz="2600" dirty="0" err="1" smtClean="0"/>
              <a:t>дозама</a:t>
            </a:r>
            <a:r>
              <a:rPr lang="en-US" sz="2600" dirty="0" smtClean="0"/>
              <a:t> </a:t>
            </a:r>
            <a:r>
              <a:rPr lang="en-US" sz="2600" dirty="0" err="1" smtClean="0"/>
              <a:t>од</a:t>
            </a:r>
            <a:r>
              <a:rPr lang="en-US" sz="2600" dirty="0" smtClean="0"/>
              <a:t> </a:t>
            </a:r>
            <a:r>
              <a:rPr lang="en-US" sz="2600" dirty="0" err="1" smtClean="0"/>
              <a:t>препоручених</a:t>
            </a:r>
            <a:r>
              <a:rPr lang="en-US" sz="2600" dirty="0" smtClean="0"/>
              <a:t> </a:t>
            </a:r>
            <a:r>
              <a:rPr lang="en-US" sz="2600" dirty="0" err="1" smtClean="0"/>
              <a:t>дуже</a:t>
            </a:r>
            <a:r>
              <a:rPr lang="en-US" sz="2600" dirty="0" smtClean="0"/>
              <a:t> </a:t>
            </a:r>
            <a:r>
              <a:rPr lang="en-US" sz="2600" dirty="0" err="1" smtClean="0"/>
              <a:t>време</a:t>
            </a:r>
            <a:r>
              <a:rPr lang="sr-Cyrl-RS" sz="2600" dirty="0" smtClean="0"/>
              <a:t> </a:t>
            </a:r>
            <a:r>
              <a:rPr lang="en-US" sz="2600" dirty="0" err="1" smtClean="0"/>
              <a:t>услед</a:t>
            </a:r>
            <a:r>
              <a:rPr lang="en-US" sz="2600" dirty="0" smtClean="0"/>
              <a:t> </a:t>
            </a:r>
            <a:r>
              <a:rPr lang="en-US" sz="2600" dirty="0" err="1" smtClean="0"/>
              <a:t>стварања</a:t>
            </a:r>
            <a:r>
              <a:rPr lang="en-US" sz="2600" dirty="0" smtClean="0"/>
              <a:t> </a:t>
            </a:r>
            <a:r>
              <a:rPr lang="en-US" sz="2600" dirty="0" err="1" smtClean="0"/>
              <a:t>слободних</a:t>
            </a:r>
            <a:r>
              <a:rPr lang="en-US" sz="2600" dirty="0" smtClean="0"/>
              <a:t> </a:t>
            </a:r>
            <a:r>
              <a:rPr lang="en-US" sz="2600" dirty="0" err="1" smtClean="0"/>
              <a:t>радикала</a:t>
            </a:r>
            <a:r>
              <a:rPr lang="en-US" sz="2600" dirty="0" smtClean="0"/>
              <a:t> (</a:t>
            </a:r>
            <a:r>
              <a:rPr lang="en-US" sz="2600" dirty="0" err="1" smtClean="0"/>
              <a:t>Н</a:t>
            </a:r>
            <a:r>
              <a:rPr lang="en-US" sz="2600" baseline="-25000" dirty="0" err="1" smtClean="0"/>
              <a:t>2</a:t>
            </a:r>
            <a:r>
              <a:rPr lang="en-US" sz="2600" dirty="0" err="1" smtClean="0"/>
              <a:t>О</a:t>
            </a:r>
            <a:r>
              <a:rPr lang="en-US" sz="2600" baseline="-25000" dirty="0" err="1" smtClean="0"/>
              <a:t>2</a:t>
            </a:r>
            <a:r>
              <a:rPr lang="en-US" sz="2600" dirty="0" smtClean="0"/>
              <a:t>, </a:t>
            </a:r>
            <a:r>
              <a:rPr lang="en-US" sz="2600" dirty="0" err="1" smtClean="0"/>
              <a:t>О</a:t>
            </a:r>
            <a:r>
              <a:rPr lang="en-US" sz="2600" baseline="-25000" dirty="0" err="1" smtClean="0"/>
              <a:t>2</a:t>
            </a:r>
            <a:r>
              <a:rPr lang="en-US" sz="2600" baseline="30000" dirty="0" smtClean="0"/>
              <a:t>-</a:t>
            </a:r>
            <a:r>
              <a:rPr lang="en-US" sz="2600" dirty="0" smtClean="0"/>
              <a:t>, </a:t>
            </a:r>
            <a:r>
              <a:rPr lang="en-US" sz="2600" dirty="0" err="1" smtClean="0"/>
              <a:t>ОН</a:t>
            </a:r>
            <a:r>
              <a:rPr lang="en-US" sz="2600" baseline="30000" dirty="0" smtClean="0"/>
              <a:t>-</a:t>
            </a:r>
            <a:r>
              <a:rPr lang="en-US" sz="2600" dirty="0" smtClean="0"/>
              <a:t>) и </a:t>
            </a:r>
            <a:r>
              <a:rPr lang="en-US" sz="2600" dirty="0" err="1" smtClean="0"/>
              <a:t>оштећења</a:t>
            </a:r>
            <a:r>
              <a:rPr lang="en-US" sz="2600" dirty="0" smtClean="0"/>
              <a:t> </a:t>
            </a:r>
            <a:r>
              <a:rPr lang="en-US" sz="2600" dirty="0" err="1" smtClean="0"/>
              <a:t>ендотела</a:t>
            </a:r>
            <a:r>
              <a:rPr lang="en-US" sz="2600" dirty="0" smtClean="0"/>
              <a:t> </a:t>
            </a:r>
            <a:r>
              <a:rPr lang="en-US" sz="2600" dirty="0" err="1" smtClean="0"/>
              <a:t>плућних</a:t>
            </a:r>
            <a:r>
              <a:rPr lang="en-US" sz="2600" dirty="0" smtClean="0"/>
              <a:t> </a:t>
            </a:r>
            <a:r>
              <a:rPr lang="en-US" sz="2600" dirty="0" err="1" smtClean="0"/>
              <a:t>капилара</a:t>
            </a:r>
            <a:r>
              <a:rPr lang="en-US" sz="2600" dirty="0" smtClean="0"/>
              <a:t>. </a:t>
            </a:r>
            <a:endParaRPr lang="sr-Cyrl-CS" sz="2600" dirty="0" smtClean="0"/>
          </a:p>
          <a:p>
            <a:r>
              <a:rPr lang="en-US" sz="2600" dirty="0" err="1" smtClean="0"/>
              <a:t>Већ</a:t>
            </a:r>
            <a:r>
              <a:rPr lang="en-US" sz="2600" dirty="0" smtClean="0"/>
              <a:t> 6-12 </a:t>
            </a:r>
            <a:r>
              <a:rPr lang="en-US" sz="2600" dirty="0" err="1" smtClean="0"/>
              <a:t>часова</a:t>
            </a:r>
            <a:r>
              <a:rPr lang="en-US" sz="2600" dirty="0" smtClean="0"/>
              <a:t> </a:t>
            </a:r>
            <a:r>
              <a:rPr lang="sr-Cyrl-RS" sz="2600" dirty="0" smtClean="0"/>
              <a:t>након</a:t>
            </a:r>
            <a:r>
              <a:rPr lang="en-US" sz="2600" dirty="0" smtClean="0"/>
              <a:t> </a:t>
            </a:r>
            <a:r>
              <a:rPr lang="en-US" sz="2600" dirty="0" err="1" smtClean="0"/>
              <a:t>дисања</a:t>
            </a:r>
            <a:r>
              <a:rPr lang="en-US" sz="2600" dirty="0" smtClean="0"/>
              <a:t> </a:t>
            </a:r>
            <a:r>
              <a:rPr lang="en-US" sz="2600" dirty="0" err="1" smtClean="0"/>
              <a:t>чистог</a:t>
            </a:r>
            <a:r>
              <a:rPr lang="en-US" sz="2600" dirty="0" smtClean="0"/>
              <a:t> </a:t>
            </a:r>
            <a:r>
              <a:rPr lang="en-US" sz="2600" dirty="0" err="1" smtClean="0"/>
              <a:t>кисеоника</a:t>
            </a:r>
            <a:r>
              <a:rPr lang="en-US" sz="2600" dirty="0" smtClean="0"/>
              <a:t> (100%) </a:t>
            </a:r>
            <a:r>
              <a:rPr lang="en-US" sz="2600" dirty="0" err="1" smtClean="0"/>
              <a:t>долази</a:t>
            </a:r>
            <a:r>
              <a:rPr lang="en-US" sz="2600" dirty="0" smtClean="0"/>
              <a:t> </a:t>
            </a:r>
            <a:r>
              <a:rPr lang="en-US" sz="2600" dirty="0" err="1" smtClean="0"/>
              <a:t>до</a:t>
            </a:r>
            <a:r>
              <a:rPr lang="en-US" sz="2600" dirty="0" smtClean="0"/>
              <a:t> </a:t>
            </a:r>
            <a:r>
              <a:rPr lang="en-US" sz="2600" dirty="0" err="1" smtClean="0"/>
              <a:t>трахеобронхитиса</a:t>
            </a:r>
            <a:r>
              <a:rPr lang="en-US" sz="2600" dirty="0" smtClean="0"/>
              <a:t> (</a:t>
            </a:r>
            <a:r>
              <a:rPr lang="en-US" sz="2600" dirty="0" err="1" smtClean="0"/>
              <a:t>сув</a:t>
            </a:r>
            <a:r>
              <a:rPr lang="en-US" sz="2600" dirty="0" smtClean="0"/>
              <a:t> </a:t>
            </a:r>
            <a:r>
              <a:rPr lang="en-US" sz="2600" dirty="0" err="1" smtClean="0"/>
              <a:t>кашаљ</a:t>
            </a:r>
            <a:r>
              <a:rPr lang="en-US" sz="2600" dirty="0" smtClean="0"/>
              <a:t>, </a:t>
            </a:r>
            <a:r>
              <a:rPr lang="en-US" sz="2600" dirty="0" err="1" smtClean="0"/>
              <a:t>бол</a:t>
            </a:r>
            <a:r>
              <a:rPr lang="en-US" sz="2600" dirty="0" smtClean="0"/>
              <a:t> </a:t>
            </a:r>
            <a:r>
              <a:rPr lang="en-US" sz="2600" dirty="0" err="1" smtClean="0"/>
              <a:t>иза</a:t>
            </a:r>
            <a:r>
              <a:rPr lang="en-US" sz="2600" dirty="0" smtClean="0"/>
              <a:t> </a:t>
            </a:r>
            <a:r>
              <a:rPr lang="en-US" sz="2600" dirty="0" err="1" smtClean="0"/>
              <a:t>грудне</a:t>
            </a:r>
            <a:r>
              <a:rPr lang="en-US" sz="2600" dirty="0" smtClean="0"/>
              <a:t> </a:t>
            </a:r>
            <a:r>
              <a:rPr lang="en-US" sz="2600" dirty="0" err="1" smtClean="0"/>
              <a:t>кости</a:t>
            </a:r>
            <a:r>
              <a:rPr lang="en-US" sz="2600" dirty="0" smtClean="0"/>
              <a:t>) и </a:t>
            </a:r>
            <a:r>
              <a:rPr lang="en-US" sz="2600" dirty="0" err="1" smtClean="0"/>
              <a:t>едема</a:t>
            </a:r>
            <a:r>
              <a:rPr lang="en-US" sz="2600" dirty="0" smtClean="0"/>
              <a:t> </a:t>
            </a:r>
            <a:r>
              <a:rPr lang="en-US" sz="2600" dirty="0" err="1" smtClean="0"/>
              <a:t>плућа</a:t>
            </a:r>
            <a:r>
              <a:rPr lang="sr-Cyrl-RS" sz="2600" dirty="0" smtClean="0"/>
              <a:t>.</a:t>
            </a:r>
          </a:p>
          <a:p>
            <a:endParaRPr lang="en-US" sz="26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692150"/>
            <a:ext cx="8218488" cy="647700"/>
          </a:xfrm>
        </p:spPr>
        <p:txBody>
          <a:bodyPr/>
          <a:lstStyle/>
          <a:p>
            <a:pPr eaLnBrk="1" hangingPunct="1"/>
            <a:r>
              <a:rPr lang="en-US" sz="3600" dirty="0" err="1" smtClean="0"/>
              <a:t>Експекторанси</a:t>
            </a:r>
            <a:endParaRPr lang="en-US" sz="3600" dirty="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567334"/>
            <a:ext cx="8391554" cy="45259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Cyrl-RS" sz="2500" dirty="0" smtClean="0"/>
              <a:t>Л</a:t>
            </a:r>
            <a:r>
              <a:rPr lang="en-US" sz="2500" dirty="0" err="1" smtClean="0"/>
              <a:t>екови</a:t>
            </a:r>
            <a:r>
              <a:rPr lang="en-US" sz="2500" dirty="0" smtClean="0"/>
              <a:t> </a:t>
            </a:r>
            <a:r>
              <a:rPr lang="en-US" sz="2500" dirty="0" err="1" smtClean="0"/>
              <a:t>који</a:t>
            </a:r>
            <a:r>
              <a:rPr lang="en-US" sz="2500" dirty="0" smtClean="0"/>
              <a:t> </a:t>
            </a:r>
            <a:r>
              <a:rPr lang="en-US" sz="2500" dirty="0" err="1" smtClean="0"/>
              <a:t>разводњавају</a:t>
            </a:r>
            <a:r>
              <a:rPr lang="en-US" sz="2500" dirty="0" smtClean="0"/>
              <a:t> </a:t>
            </a:r>
            <a:r>
              <a:rPr lang="en-US" sz="2500" dirty="0" err="1" smtClean="0"/>
              <a:t>бронхијални</a:t>
            </a:r>
            <a:r>
              <a:rPr lang="en-US" sz="2500" dirty="0" smtClean="0"/>
              <a:t> </a:t>
            </a:r>
            <a:r>
              <a:rPr lang="en-US" sz="2500" dirty="0" err="1" smtClean="0"/>
              <a:t>секрет</a:t>
            </a:r>
            <a:r>
              <a:rPr lang="en-US" sz="2500" dirty="0" smtClean="0"/>
              <a:t> и </a:t>
            </a:r>
            <a:r>
              <a:rPr lang="en-US" sz="2500" dirty="0" err="1" smtClean="0"/>
              <a:t>олакшавају</a:t>
            </a:r>
            <a:r>
              <a:rPr lang="en-US" sz="2500" dirty="0" smtClean="0"/>
              <a:t> </a:t>
            </a:r>
            <a:r>
              <a:rPr lang="en-US" sz="2500" dirty="0" err="1" smtClean="0"/>
              <a:t>његово</a:t>
            </a:r>
            <a:r>
              <a:rPr lang="en-US" sz="2500" dirty="0" smtClean="0"/>
              <a:t> </a:t>
            </a:r>
            <a:r>
              <a:rPr lang="en-US" sz="2500" dirty="0" err="1" smtClean="0"/>
              <a:t>искашљавање</a:t>
            </a:r>
            <a:r>
              <a:rPr lang="sr-Cyrl-CS" sz="2500" dirty="0" smtClean="0"/>
              <a:t>.</a:t>
            </a:r>
          </a:p>
          <a:p>
            <a:pPr marL="717550" indent="-357188">
              <a:lnSpc>
                <a:spcPct val="90000"/>
              </a:lnSpc>
            </a:pPr>
            <a:r>
              <a:rPr lang="sr-Cyrl-RS" sz="2500" dirty="0" smtClean="0"/>
              <a:t>Олакшана е</a:t>
            </a:r>
            <a:r>
              <a:rPr lang="en-US" sz="2500" dirty="0" err="1" smtClean="0"/>
              <a:t>лиминација</a:t>
            </a:r>
            <a:r>
              <a:rPr lang="en-US" sz="2500" dirty="0" smtClean="0"/>
              <a:t> </a:t>
            </a:r>
            <a:r>
              <a:rPr lang="sr-Cyrl-RS" sz="2500" dirty="0" smtClean="0"/>
              <a:t>разређен0г </a:t>
            </a:r>
            <a:r>
              <a:rPr lang="en-US" sz="2500" dirty="0" err="1" smtClean="0"/>
              <a:t>секрета</a:t>
            </a:r>
            <a:r>
              <a:rPr lang="sr-Latn-RS" sz="2500" dirty="0" smtClean="0"/>
              <a:t> </a:t>
            </a:r>
            <a:r>
              <a:rPr lang="sr-Cyrl-CS" sz="2500" dirty="0" smtClean="0"/>
              <a:t>може бити од посебног </a:t>
            </a:r>
            <a:r>
              <a:rPr lang="en-US" sz="2500" dirty="0" err="1" smtClean="0"/>
              <a:t>значаја</a:t>
            </a:r>
            <a:r>
              <a:rPr lang="sr-Cyrl-RS" sz="2500" i="1" dirty="0" smtClean="0"/>
              <a:t> </a:t>
            </a:r>
            <a:r>
              <a:rPr lang="en-US" sz="2500" dirty="0" err="1" smtClean="0"/>
              <a:t>за</a:t>
            </a:r>
            <a:r>
              <a:rPr lang="en-US" sz="2500" dirty="0" smtClean="0"/>
              <a:t> </a:t>
            </a:r>
            <a:r>
              <a:rPr lang="en-US" sz="2500" dirty="0" err="1" smtClean="0"/>
              <a:t>превенцију</a:t>
            </a:r>
            <a:r>
              <a:rPr lang="en-US" sz="2500" dirty="0" smtClean="0"/>
              <a:t> </a:t>
            </a:r>
            <a:r>
              <a:rPr lang="sr-Cyrl-RS" sz="2500" dirty="0" smtClean="0"/>
              <a:t>додатних компликација код упалних процеса дисајних путева/плућа.</a:t>
            </a:r>
            <a:endParaRPr lang="sr-Cyrl-CS" sz="2500" i="1" dirty="0" smtClean="0"/>
          </a:p>
          <a:p>
            <a:pPr>
              <a:lnSpc>
                <a:spcPct val="90000"/>
              </a:lnSpc>
            </a:pPr>
            <a:r>
              <a:rPr lang="en-US" sz="2500" dirty="0" err="1" smtClean="0"/>
              <a:t>Основни</a:t>
            </a:r>
            <a:r>
              <a:rPr lang="en-US" sz="2500" dirty="0" smtClean="0"/>
              <a:t> и </a:t>
            </a:r>
            <a:r>
              <a:rPr lang="en-US" sz="2500" dirty="0" err="1" smtClean="0"/>
              <a:t>најефикаснији</a:t>
            </a:r>
            <a:r>
              <a:rPr lang="en-US" sz="2500" dirty="0" smtClean="0"/>
              <a:t> </a:t>
            </a:r>
            <a:r>
              <a:rPr lang="en-US" sz="2500" dirty="0" err="1" smtClean="0"/>
              <a:t>експекторанс</a:t>
            </a:r>
            <a:r>
              <a:rPr lang="en-US" sz="2500" dirty="0" smtClean="0"/>
              <a:t> </a:t>
            </a:r>
            <a:r>
              <a:rPr lang="en-US" sz="2500" dirty="0" err="1" smtClean="0"/>
              <a:t>је</a:t>
            </a:r>
            <a:r>
              <a:rPr lang="en-US" sz="2500" dirty="0" smtClean="0"/>
              <a:t> </a:t>
            </a:r>
            <a:r>
              <a:rPr lang="en-US" sz="2500" dirty="0" err="1" smtClean="0"/>
              <a:t>вода</a:t>
            </a:r>
            <a:r>
              <a:rPr lang="en-US" sz="2500" dirty="0" smtClean="0"/>
              <a:t>.</a:t>
            </a:r>
            <a:endParaRPr lang="sr-Cyrl-RS" sz="2500" dirty="0" smtClean="0"/>
          </a:p>
          <a:p>
            <a:pPr marL="717550" indent="-357188">
              <a:lnSpc>
                <a:spcPct val="90000"/>
              </a:lnSpc>
            </a:pPr>
            <a:r>
              <a:rPr lang="sr-Cyrl-CS" sz="2500" dirty="0" smtClean="0"/>
              <a:t>Узимање довољне количине воде оралним путем предуслов је за разређење секрета</a:t>
            </a:r>
            <a:r>
              <a:rPr lang="sr-Latn-RS" sz="2500" dirty="0" smtClean="0"/>
              <a:t>.</a:t>
            </a:r>
            <a:endParaRPr lang="sr-Cyrl-CS" sz="2500" dirty="0" smtClean="0"/>
          </a:p>
          <a:p>
            <a:pPr marL="717550" indent="-357188">
              <a:lnSpc>
                <a:spcPct val="90000"/>
              </a:lnSpc>
            </a:pPr>
            <a:r>
              <a:rPr lang="sr-Cyrl-RS" sz="2500" dirty="0" smtClean="0"/>
              <a:t>Такође, </a:t>
            </a:r>
            <a:r>
              <a:rPr lang="sr-Cyrl-CS" sz="2500" dirty="0" smtClean="0"/>
              <a:t>инхалирање водене паре омогућава молекулима воде да директно продру у секрет.</a:t>
            </a:r>
            <a:endParaRPr lang="en-US" sz="2500" dirty="0" smtClean="0"/>
          </a:p>
          <a:p>
            <a:pPr eaLnBrk="1" hangingPunct="1">
              <a:lnSpc>
                <a:spcPct val="90000"/>
              </a:lnSpc>
            </a:pPr>
            <a:endParaRPr lang="en-US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22238"/>
            <a:ext cx="8280152" cy="1218530"/>
          </a:xfrm>
        </p:spPr>
        <p:txBody>
          <a:bodyPr/>
          <a:lstStyle/>
          <a:p>
            <a:r>
              <a:rPr lang="sr-Cyrl-RS" sz="3200" dirty="0" smtClean="0"/>
              <a:t>Општа препорука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28800"/>
            <a:ext cx="8219256" cy="4411662"/>
          </a:xfrm>
        </p:spPr>
        <p:txBody>
          <a:bodyPr/>
          <a:lstStyle/>
          <a:p>
            <a:r>
              <a:rPr lang="sr-Cyrl-RS" sz="2600" dirty="0" smtClean="0"/>
              <a:t>Кисеоник користити</a:t>
            </a:r>
            <a:r>
              <a:rPr lang="pl-PL" sz="2600" dirty="0" smtClean="0"/>
              <a:t> </a:t>
            </a:r>
            <a:r>
              <a:rPr lang="sr-Cyrl-RS" sz="2600" dirty="0" smtClean="0"/>
              <a:t>у</a:t>
            </a:r>
            <a:r>
              <a:rPr lang="pl-PL" sz="2600" dirty="0" smtClean="0"/>
              <a:t> </a:t>
            </a:r>
            <a:r>
              <a:rPr lang="sr-Cyrl-RS" sz="2600" dirty="0" smtClean="0"/>
              <a:t>најмањој</a:t>
            </a:r>
            <a:r>
              <a:rPr lang="pl-PL" sz="2600" dirty="0" smtClean="0"/>
              <a:t> </a:t>
            </a:r>
            <a:r>
              <a:rPr lang="sr-Cyrl-RS" sz="2600" dirty="0" smtClean="0"/>
              <a:t>могућој</a:t>
            </a:r>
            <a:r>
              <a:rPr lang="pl-PL" sz="2600" dirty="0" smtClean="0"/>
              <a:t> </a:t>
            </a:r>
            <a:r>
              <a:rPr lang="sr-Cyrl-RS" sz="2600" dirty="0" smtClean="0"/>
              <a:t>концентрацији и</a:t>
            </a:r>
            <a:r>
              <a:rPr lang="en-US" sz="2600" dirty="0" smtClean="0"/>
              <a:t> </a:t>
            </a:r>
            <a:r>
              <a:rPr lang="sr-Cyrl-RS" sz="2600" dirty="0" smtClean="0"/>
              <a:t>најкраћем</a:t>
            </a:r>
            <a:r>
              <a:rPr lang="en-US" sz="2600" dirty="0" smtClean="0"/>
              <a:t> </a:t>
            </a:r>
            <a:r>
              <a:rPr lang="sr-Cyrl-RS" sz="2600" dirty="0" smtClean="0"/>
              <a:t>могућем</a:t>
            </a:r>
            <a:r>
              <a:rPr lang="en-US" sz="2600" dirty="0" smtClean="0"/>
              <a:t> </a:t>
            </a:r>
            <a:r>
              <a:rPr lang="sr-Cyrl-RS" sz="2600" dirty="0" smtClean="0"/>
              <a:t>временском периоду потребном да</a:t>
            </a:r>
            <a:r>
              <a:rPr lang="en-US" sz="2600" dirty="0" smtClean="0"/>
              <a:t> </a:t>
            </a:r>
            <a:r>
              <a:rPr lang="sr-Cyrl-RS" sz="2600" dirty="0" smtClean="0"/>
              <a:t>се</a:t>
            </a:r>
            <a:r>
              <a:rPr lang="en-US" sz="2600" dirty="0" smtClean="0"/>
              <a:t> </a:t>
            </a:r>
            <a:r>
              <a:rPr lang="sr-Cyrl-RS" sz="2600" dirty="0" smtClean="0"/>
              <a:t>постигне</a:t>
            </a:r>
            <a:r>
              <a:rPr lang="en-US" sz="2600" dirty="0" smtClean="0"/>
              <a:t> </a:t>
            </a:r>
            <a:r>
              <a:rPr lang="sr-Cyrl-RS" sz="2600" dirty="0" smtClean="0"/>
              <a:t>жељени</a:t>
            </a:r>
            <a:r>
              <a:rPr lang="en-US" sz="2600" dirty="0" smtClean="0"/>
              <a:t> </a:t>
            </a:r>
            <a:r>
              <a:rPr lang="sr-Cyrl-RS" sz="2600" dirty="0" smtClean="0"/>
              <a:t>ефекат</a:t>
            </a:r>
            <a:r>
              <a:rPr lang="en-US" sz="2600" dirty="0" smtClean="0"/>
              <a:t>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98438"/>
            <a:ext cx="8229600" cy="1143000"/>
          </a:xfrm>
        </p:spPr>
        <p:txBody>
          <a:bodyPr/>
          <a:lstStyle/>
          <a:p>
            <a:pPr eaLnBrk="1" hangingPunct="1"/>
            <a:r>
              <a:rPr lang="sr-Cyrl-CS" sz="3400" dirty="0" smtClean="0"/>
              <a:t>С</a:t>
            </a:r>
            <a:r>
              <a:rPr lang="en-US" sz="3400" dirty="0" err="1" smtClean="0"/>
              <a:t>апонин</a:t>
            </a:r>
            <a:r>
              <a:rPr lang="sr-Cyrl-RS" sz="3400" dirty="0" smtClean="0"/>
              <a:t>и </a:t>
            </a:r>
            <a:endParaRPr lang="en-US" sz="3400" dirty="0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628800"/>
            <a:ext cx="8248678" cy="4872058"/>
          </a:xfrm>
        </p:spPr>
        <p:txBody>
          <a:bodyPr/>
          <a:lstStyle/>
          <a:p>
            <a:pPr eaLnBrk="1" hangingPunct="1">
              <a:lnSpc>
                <a:spcPct val="96000"/>
              </a:lnSpc>
            </a:pPr>
            <a:r>
              <a:rPr lang="en-US" sz="2600" dirty="0" err="1" smtClean="0"/>
              <a:t>Активни</a:t>
            </a:r>
            <a:r>
              <a:rPr lang="en-US" sz="2600" dirty="0" smtClean="0"/>
              <a:t> </a:t>
            </a:r>
            <a:r>
              <a:rPr lang="en-US" sz="2600" dirty="0" err="1" smtClean="0"/>
              <a:t>принципи</a:t>
            </a:r>
            <a:r>
              <a:rPr lang="sr-Cyrl-CS" sz="2600" dirty="0" smtClean="0"/>
              <a:t> с</a:t>
            </a:r>
            <a:r>
              <a:rPr lang="en-US" sz="2600" dirty="0" err="1" smtClean="0"/>
              <a:t>апонина</a:t>
            </a:r>
            <a:r>
              <a:rPr lang="en-US" sz="2600" dirty="0" smtClean="0"/>
              <a:t> </a:t>
            </a:r>
            <a:r>
              <a:rPr lang="sr-Cyrl-CS" sz="2600" dirty="0" smtClean="0"/>
              <a:t>(нпр. с</a:t>
            </a:r>
            <a:r>
              <a:rPr lang="en-US" sz="2600" dirty="0" err="1" smtClean="0"/>
              <a:t>апонин</a:t>
            </a:r>
            <a:r>
              <a:rPr lang="en-US" sz="2600" dirty="0" smtClean="0"/>
              <a:t> </a:t>
            </a:r>
            <a:r>
              <a:rPr lang="en-US" sz="2600" dirty="0" err="1" smtClean="0"/>
              <a:t>из</a:t>
            </a:r>
            <a:r>
              <a:rPr lang="en-US" sz="2600" dirty="0" smtClean="0"/>
              <a:t> </a:t>
            </a:r>
            <a:r>
              <a:rPr lang="en-US" sz="2600" dirty="0" err="1" smtClean="0"/>
              <a:t>корена</a:t>
            </a:r>
            <a:r>
              <a:rPr lang="en-US" sz="2600" dirty="0" smtClean="0"/>
              <a:t> </a:t>
            </a:r>
            <a:r>
              <a:rPr lang="en-US" sz="2600" dirty="0" err="1" smtClean="0"/>
              <a:t>јагорчевине</a:t>
            </a:r>
            <a:r>
              <a:rPr lang="sr-Cyrl-CS" sz="2600" dirty="0" smtClean="0"/>
              <a:t>)</a:t>
            </a:r>
            <a:r>
              <a:rPr lang="en-US" sz="2600" dirty="0" smtClean="0"/>
              <a:t> </a:t>
            </a:r>
            <a:r>
              <a:rPr lang="en-US" sz="2600" dirty="0" err="1" smtClean="0"/>
              <a:t>поседују</a:t>
            </a:r>
            <a:r>
              <a:rPr lang="en-US" sz="2600" dirty="0" smtClean="0"/>
              <a:t> </a:t>
            </a:r>
            <a:r>
              <a:rPr lang="en-US" sz="2600" dirty="0" err="1" smtClean="0"/>
              <a:t>снажно</a:t>
            </a:r>
            <a:r>
              <a:rPr lang="en-US" sz="2600" dirty="0" smtClean="0"/>
              <a:t> </a:t>
            </a:r>
            <a:r>
              <a:rPr lang="en-US" sz="2600" dirty="0" err="1" smtClean="0"/>
              <a:t>експекторантно</a:t>
            </a:r>
            <a:r>
              <a:rPr lang="en-US" sz="2600" dirty="0" smtClean="0"/>
              <a:t> </a:t>
            </a:r>
            <a:r>
              <a:rPr lang="en-US" sz="2600" dirty="0" err="1" smtClean="0"/>
              <a:t>дејство</a:t>
            </a:r>
            <a:r>
              <a:rPr lang="sr-Cyrl-CS" sz="2600" dirty="0" smtClean="0"/>
              <a:t>, било </a:t>
            </a:r>
            <a:r>
              <a:rPr lang="en-US" sz="2600" dirty="0" err="1" smtClean="0"/>
              <a:t>надражај</a:t>
            </a:r>
            <a:r>
              <a:rPr lang="sr-Cyrl-CS" sz="2600" dirty="0" smtClean="0"/>
              <a:t>ем</a:t>
            </a:r>
            <a:r>
              <a:rPr lang="en-US" sz="2600" dirty="0" smtClean="0"/>
              <a:t> </a:t>
            </a:r>
            <a:r>
              <a:rPr lang="en-US" sz="2600" dirty="0" err="1" smtClean="0"/>
              <a:t>слузокоже</a:t>
            </a:r>
            <a:r>
              <a:rPr lang="en-US" sz="2600" dirty="0" smtClean="0"/>
              <a:t> </a:t>
            </a:r>
            <a:r>
              <a:rPr lang="en-US" sz="2600" dirty="0" err="1" smtClean="0"/>
              <a:t>желуца</a:t>
            </a:r>
            <a:r>
              <a:rPr lang="en-US" sz="2600" dirty="0" smtClean="0"/>
              <a:t> </a:t>
            </a:r>
            <a:r>
              <a:rPr lang="en-US" sz="2600" dirty="0" err="1" smtClean="0"/>
              <a:t>рефлексн</a:t>
            </a:r>
            <a:r>
              <a:rPr lang="sr-Cyrl-CS" sz="2600" dirty="0" smtClean="0"/>
              <a:t>им</a:t>
            </a:r>
            <a:r>
              <a:rPr lang="en-US" sz="2600" dirty="0" smtClean="0"/>
              <a:t> </a:t>
            </a:r>
            <a:r>
              <a:rPr lang="en-US" sz="2600" dirty="0" err="1" smtClean="0"/>
              <a:t>појача</a:t>
            </a:r>
            <a:r>
              <a:rPr lang="sr-Cyrl-CS" sz="2600" dirty="0" smtClean="0"/>
              <a:t>њем</a:t>
            </a:r>
            <a:r>
              <a:rPr lang="en-US" sz="2600" dirty="0" smtClean="0"/>
              <a:t> </a:t>
            </a:r>
            <a:r>
              <a:rPr lang="en-US" sz="2600" dirty="0" err="1" smtClean="0"/>
              <a:t>секрециј</a:t>
            </a:r>
            <a:r>
              <a:rPr lang="sr-Cyrl-CS" sz="2600" dirty="0" smtClean="0"/>
              <a:t>е</a:t>
            </a:r>
            <a:r>
              <a:rPr lang="en-US" sz="2600" dirty="0" smtClean="0"/>
              <a:t> </a:t>
            </a:r>
            <a:r>
              <a:rPr lang="en-US" sz="2600" dirty="0" err="1" smtClean="0"/>
              <a:t>воде</a:t>
            </a:r>
            <a:r>
              <a:rPr lang="en-US" sz="2600" dirty="0" smtClean="0"/>
              <a:t> и </a:t>
            </a:r>
            <a:r>
              <a:rPr lang="en-US" sz="2600" dirty="0" err="1" smtClean="0"/>
              <a:t>електролита</a:t>
            </a:r>
            <a:r>
              <a:rPr lang="en-US" sz="2600" dirty="0" smtClean="0"/>
              <a:t> у </a:t>
            </a:r>
            <a:r>
              <a:rPr lang="en-US" sz="2600" dirty="0" err="1" smtClean="0"/>
              <a:t>бронхијалној</a:t>
            </a:r>
            <a:r>
              <a:rPr lang="en-US" sz="2600" dirty="0" smtClean="0"/>
              <a:t> </a:t>
            </a:r>
            <a:r>
              <a:rPr lang="en-US" sz="2600" dirty="0" err="1" smtClean="0"/>
              <a:t>слузокожи</a:t>
            </a:r>
            <a:r>
              <a:rPr lang="sr-Cyrl-CS" sz="2600" dirty="0" smtClean="0"/>
              <a:t> или</a:t>
            </a:r>
            <a:r>
              <a:rPr lang="en-US" sz="2600" dirty="0" smtClean="0"/>
              <a:t> </a:t>
            </a:r>
            <a:r>
              <a:rPr lang="en-US" sz="2600" dirty="0" err="1" smtClean="0"/>
              <a:t>директним</a:t>
            </a:r>
            <a:r>
              <a:rPr lang="en-US" sz="2600" dirty="0" smtClean="0"/>
              <a:t> </a:t>
            </a:r>
            <a:r>
              <a:rPr lang="en-US" sz="2600" dirty="0" err="1" smtClean="0"/>
              <a:t>дејством</a:t>
            </a:r>
            <a:r>
              <a:rPr lang="en-US" sz="2600" dirty="0" smtClean="0"/>
              <a:t> </a:t>
            </a:r>
            <a:r>
              <a:rPr lang="en-US" sz="2600" dirty="0" err="1" smtClean="0"/>
              <a:t>на</a:t>
            </a:r>
            <a:r>
              <a:rPr lang="en-US" sz="2600" dirty="0" smtClean="0"/>
              <a:t> </a:t>
            </a:r>
            <a:r>
              <a:rPr lang="en-US" sz="2600" dirty="0" err="1" smtClean="0"/>
              <a:t>секрет</a:t>
            </a:r>
            <a:r>
              <a:rPr lang="sr-Cyrl-CS" sz="2600" dirty="0" smtClean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122238"/>
            <a:ext cx="8318530" cy="1235060"/>
          </a:xfrm>
        </p:spPr>
        <p:txBody>
          <a:bodyPr/>
          <a:lstStyle/>
          <a:p>
            <a:r>
              <a:rPr lang="en-US" sz="3400" dirty="0" err="1" smtClean="0"/>
              <a:t>Калијум-јодид</a:t>
            </a:r>
            <a:endParaRPr lang="en-US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09626"/>
            <a:ext cx="8229600" cy="4411662"/>
          </a:xfrm>
        </p:spPr>
        <p:txBody>
          <a:bodyPr/>
          <a:lstStyle/>
          <a:p>
            <a:r>
              <a:rPr lang="sr-Cyrl-RS" sz="2600" dirty="0" err="1" smtClean="0"/>
              <a:t>П</a:t>
            </a:r>
            <a:r>
              <a:rPr lang="en-US" sz="2600" dirty="0" err="1" smtClean="0"/>
              <a:t>оседује</a:t>
            </a:r>
            <a:r>
              <a:rPr lang="en-US" sz="2600" dirty="0" smtClean="0"/>
              <a:t> </a:t>
            </a:r>
            <a:r>
              <a:rPr lang="en-US" sz="2600" dirty="0" err="1" smtClean="0"/>
              <a:t>експекторантно</a:t>
            </a:r>
            <a:r>
              <a:rPr lang="en-US" sz="2600" dirty="0" smtClean="0"/>
              <a:t> </a:t>
            </a:r>
            <a:r>
              <a:rPr lang="en-US" sz="2600" dirty="0" err="1" smtClean="0"/>
              <a:t>дејство</a:t>
            </a:r>
            <a:r>
              <a:rPr lang="en-US" sz="2600" dirty="0" smtClean="0"/>
              <a:t> </a:t>
            </a:r>
            <a:r>
              <a:rPr lang="en-US" sz="2600" dirty="0" err="1" smtClean="0"/>
              <a:t>када</a:t>
            </a:r>
            <a:r>
              <a:rPr lang="en-US" sz="2600" dirty="0" smtClean="0"/>
              <a:t> </a:t>
            </a:r>
            <a:r>
              <a:rPr lang="en-US" sz="2600" dirty="0" err="1" smtClean="0"/>
              <a:t>се</a:t>
            </a:r>
            <a:r>
              <a:rPr lang="en-US" sz="2600" dirty="0" smtClean="0"/>
              <a:t> </a:t>
            </a:r>
            <a:r>
              <a:rPr lang="en-US" sz="2600" dirty="0" err="1" smtClean="0"/>
              <a:t>примени</a:t>
            </a:r>
            <a:r>
              <a:rPr lang="en-US" sz="2600" dirty="0" smtClean="0"/>
              <a:t> </a:t>
            </a:r>
            <a:r>
              <a:rPr lang="en-US" sz="2600" dirty="0" err="1" smtClean="0"/>
              <a:t>орално</a:t>
            </a:r>
            <a:r>
              <a:rPr lang="en-US" sz="2600" dirty="0" smtClean="0"/>
              <a:t>. </a:t>
            </a:r>
            <a:endParaRPr lang="sr-Cyrl-RS" sz="2600" dirty="0" smtClean="0"/>
          </a:p>
          <a:p>
            <a:r>
              <a:rPr lang="sr-Cyrl-CS" sz="2600" dirty="0" smtClean="0"/>
              <a:t>ОПРЕЗ: </a:t>
            </a:r>
            <a:r>
              <a:rPr lang="en-US" sz="2600" dirty="0" err="1" smtClean="0"/>
              <a:t>Прекомерна</a:t>
            </a:r>
            <a:r>
              <a:rPr lang="en-US" sz="2600" dirty="0" smtClean="0"/>
              <a:t> </a:t>
            </a:r>
            <a:r>
              <a:rPr lang="en-US" sz="2600" dirty="0" err="1" smtClean="0"/>
              <a:t>употреба</a:t>
            </a:r>
            <a:r>
              <a:rPr lang="en-US" sz="2600" dirty="0" smtClean="0"/>
              <a:t> </a:t>
            </a:r>
            <a:r>
              <a:rPr lang="en-US" sz="2600" dirty="0" err="1" smtClean="0"/>
              <a:t>јодида</a:t>
            </a:r>
            <a:r>
              <a:rPr lang="en-US" sz="2600" dirty="0" smtClean="0"/>
              <a:t> </a:t>
            </a:r>
            <a:r>
              <a:rPr lang="en-US" sz="2600" dirty="0" err="1" smtClean="0"/>
              <a:t>може</a:t>
            </a:r>
            <a:r>
              <a:rPr lang="en-US" sz="2600" dirty="0" smtClean="0"/>
              <a:t> </a:t>
            </a:r>
            <a:r>
              <a:rPr lang="en-US" sz="2600" dirty="0" err="1" smtClean="0"/>
              <a:t>довести</a:t>
            </a:r>
            <a:r>
              <a:rPr lang="en-US" sz="2600" dirty="0" smtClean="0"/>
              <a:t> </a:t>
            </a:r>
            <a:r>
              <a:rPr lang="en-US" sz="2600" dirty="0" err="1" smtClean="0"/>
              <a:t>до</a:t>
            </a:r>
            <a:r>
              <a:rPr lang="en-US" sz="2600" dirty="0" smtClean="0"/>
              <a:t> </a:t>
            </a:r>
            <a:r>
              <a:rPr lang="en-US" sz="2600" dirty="0" err="1" smtClean="0"/>
              <a:t>хипотиреозе</a:t>
            </a:r>
            <a:r>
              <a:rPr lang="sr-Cyrl-RS" sz="2600" dirty="0" smtClean="0"/>
              <a:t>, </a:t>
            </a:r>
            <a:r>
              <a:rPr lang="en-US" sz="2600" dirty="0" err="1" smtClean="0"/>
              <a:t>калијум</a:t>
            </a:r>
            <a:r>
              <a:rPr lang="en-US" sz="2600" dirty="0" smtClean="0"/>
              <a:t> </a:t>
            </a:r>
            <a:r>
              <a:rPr lang="en-US" sz="2600" dirty="0" err="1" smtClean="0"/>
              <a:t>може</a:t>
            </a:r>
            <a:r>
              <a:rPr lang="en-US" sz="2600" dirty="0" smtClean="0"/>
              <a:t> </a:t>
            </a:r>
            <a:r>
              <a:rPr lang="en-US" sz="2600" dirty="0" err="1" smtClean="0"/>
              <a:t>изазвати</a:t>
            </a:r>
            <a:r>
              <a:rPr lang="en-US" sz="2600" dirty="0" smtClean="0"/>
              <a:t> </a:t>
            </a:r>
            <a:r>
              <a:rPr lang="en-US" sz="2600" dirty="0" err="1" smtClean="0"/>
              <a:t>улкус</a:t>
            </a:r>
            <a:r>
              <a:rPr lang="en-US" sz="2600" dirty="0" smtClean="0"/>
              <a:t> </a:t>
            </a:r>
            <a:r>
              <a:rPr lang="en-US" sz="2600" dirty="0" err="1" smtClean="0"/>
              <a:t>на</a:t>
            </a:r>
            <a:r>
              <a:rPr lang="en-US" sz="2600" dirty="0" smtClean="0"/>
              <a:t> </a:t>
            </a:r>
            <a:r>
              <a:rPr lang="en-US" sz="2600" dirty="0" err="1" smtClean="0"/>
              <a:t>проксималном</a:t>
            </a:r>
            <a:r>
              <a:rPr lang="en-US" sz="2600" dirty="0" smtClean="0"/>
              <a:t> </a:t>
            </a:r>
            <a:r>
              <a:rPr lang="en-US" sz="2600" dirty="0" err="1" smtClean="0"/>
              <a:t>јејунуму</a:t>
            </a:r>
            <a:r>
              <a:rPr lang="sr-Cyrl-CS" sz="2600" dirty="0" smtClean="0"/>
              <a:t>, а могу се појавити и </a:t>
            </a:r>
            <a:r>
              <a:rPr lang="en-US" sz="2600" dirty="0" err="1" smtClean="0"/>
              <a:t>метални</a:t>
            </a:r>
            <a:r>
              <a:rPr lang="en-US" sz="2600" dirty="0" smtClean="0"/>
              <a:t> </a:t>
            </a:r>
            <a:r>
              <a:rPr lang="en-US" sz="2600" dirty="0" err="1" smtClean="0"/>
              <a:t>укус</a:t>
            </a:r>
            <a:r>
              <a:rPr lang="en-US" sz="2600" dirty="0" smtClean="0"/>
              <a:t> у </a:t>
            </a:r>
            <a:r>
              <a:rPr lang="en-US" sz="2600" dirty="0" err="1" smtClean="0"/>
              <a:t>устима</a:t>
            </a:r>
            <a:r>
              <a:rPr lang="sr-Cyrl-CS" sz="2600" dirty="0" smtClean="0"/>
              <a:t>, </a:t>
            </a:r>
            <a:r>
              <a:rPr lang="en-US" sz="2600" dirty="0" err="1" smtClean="0"/>
              <a:t>оток</a:t>
            </a:r>
            <a:r>
              <a:rPr lang="en-US" sz="2600" dirty="0" smtClean="0"/>
              <a:t> </a:t>
            </a:r>
            <a:r>
              <a:rPr lang="en-US" sz="2600" dirty="0" err="1" smtClean="0"/>
              <a:t>пљувачних</a:t>
            </a:r>
            <a:r>
              <a:rPr lang="en-US" sz="2600" dirty="0" smtClean="0"/>
              <a:t> </a:t>
            </a:r>
            <a:r>
              <a:rPr lang="en-US" sz="2600" dirty="0" err="1" smtClean="0"/>
              <a:t>жлезд</a:t>
            </a:r>
            <a:r>
              <a:rPr lang="sr-Cyrl-CS" sz="2600" dirty="0" smtClean="0"/>
              <a:t>и или </a:t>
            </a:r>
            <a:r>
              <a:rPr lang="en-US" sz="2600" dirty="0" err="1" smtClean="0"/>
              <a:t>акне</a:t>
            </a:r>
            <a:r>
              <a:rPr lang="en-US" sz="2600" dirty="0" smtClean="0"/>
              <a:t>. </a:t>
            </a:r>
            <a:endParaRPr lang="sr-Cyrl-CS" sz="26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122238"/>
            <a:ext cx="8318530" cy="1235060"/>
          </a:xfrm>
        </p:spPr>
        <p:txBody>
          <a:bodyPr/>
          <a:lstStyle/>
          <a:p>
            <a:r>
              <a:rPr lang="sr-Cyrl-CS" sz="3400" dirty="0" smtClean="0"/>
              <a:t>Бромхексин</a:t>
            </a:r>
            <a:endParaRPr lang="en-US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571612"/>
            <a:ext cx="8319868" cy="5000660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sr-Cyrl-CS" sz="2500" dirty="0" smtClean="0"/>
              <a:t>Синтетски дериват вазицина, супстанце биљног порекла</a:t>
            </a:r>
          </a:p>
          <a:p>
            <a:pPr>
              <a:spcBef>
                <a:spcPts val="600"/>
              </a:spcBef>
            </a:pPr>
            <a:r>
              <a:rPr lang="sr-Cyrl-CS" sz="2500" dirty="0" smtClean="0"/>
              <a:t>Смањује вискозност секрета у бронхијама и појачава активност трепљи у бронхијалном епителу</a:t>
            </a:r>
          </a:p>
          <a:p>
            <a:pPr>
              <a:spcBef>
                <a:spcPts val="600"/>
              </a:spcBef>
            </a:pPr>
            <a:r>
              <a:rPr lang="sr-Cyrl-CS" sz="2500" dirty="0" smtClean="0"/>
              <a:t>Концентрише се у бронхијалном секрету</a:t>
            </a:r>
          </a:p>
          <a:p>
            <a:pPr>
              <a:spcBef>
                <a:spcPts val="600"/>
              </a:spcBef>
            </a:pPr>
            <a:r>
              <a:rPr lang="sr-Cyrl-RS" sz="2500" dirty="0" smtClean="0"/>
              <a:t>У</a:t>
            </a:r>
            <a:r>
              <a:rPr lang="en-US" sz="2500" dirty="0" err="1" smtClean="0"/>
              <a:t>главном</a:t>
            </a:r>
            <a:r>
              <a:rPr lang="en-US" sz="2500" dirty="0" smtClean="0"/>
              <a:t> </a:t>
            </a:r>
            <a:r>
              <a:rPr lang="sr-Cyrl-RS" sz="2500" dirty="0" smtClean="0"/>
              <a:t>се </a:t>
            </a:r>
            <a:r>
              <a:rPr lang="en-US" sz="2500" dirty="0" err="1" smtClean="0"/>
              <a:t>добро</a:t>
            </a:r>
            <a:r>
              <a:rPr lang="en-US" sz="2500" dirty="0" smtClean="0"/>
              <a:t> </a:t>
            </a:r>
            <a:r>
              <a:rPr lang="en-US" sz="2500" dirty="0" err="1" smtClean="0"/>
              <a:t>подноси</a:t>
            </a:r>
            <a:r>
              <a:rPr lang="sr-Cyrl-RS" sz="2500" dirty="0" smtClean="0"/>
              <a:t>;</a:t>
            </a:r>
            <a:r>
              <a:rPr lang="en-US" sz="2500" dirty="0" smtClean="0"/>
              <a:t> </a:t>
            </a:r>
            <a:r>
              <a:rPr lang="en-US" sz="2500" dirty="0" err="1" smtClean="0"/>
              <a:t>ретко</a:t>
            </a:r>
            <a:r>
              <a:rPr lang="en-US" sz="2500" dirty="0" smtClean="0"/>
              <a:t> </a:t>
            </a:r>
            <a:r>
              <a:rPr lang="en-US" sz="2500" dirty="0" err="1" smtClean="0"/>
              <a:t>се</a:t>
            </a:r>
            <a:r>
              <a:rPr lang="en-US" sz="2500" dirty="0" smtClean="0"/>
              <a:t> </a:t>
            </a:r>
            <a:r>
              <a:rPr lang="en-US" sz="2500" dirty="0" err="1" smtClean="0"/>
              <a:t>јављају</a:t>
            </a:r>
            <a:r>
              <a:rPr lang="en-US" sz="2500" dirty="0" smtClean="0"/>
              <a:t> </a:t>
            </a:r>
            <a:r>
              <a:rPr lang="sr-Cyrl-RS" sz="2500" dirty="0" smtClean="0"/>
              <a:t>бронхоспазам, </a:t>
            </a:r>
            <a:r>
              <a:rPr lang="en-US" sz="2500" dirty="0" err="1" smtClean="0"/>
              <a:t>гастроинтестиналне</a:t>
            </a:r>
            <a:r>
              <a:rPr lang="en-US" sz="2500" dirty="0" smtClean="0"/>
              <a:t> </a:t>
            </a:r>
            <a:r>
              <a:rPr lang="en-US" sz="2500" dirty="0" err="1" smtClean="0"/>
              <a:t>тегобе</a:t>
            </a:r>
            <a:r>
              <a:rPr lang="sr-Latn-RS" sz="2500" dirty="0" smtClean="0"/>
              <a:t>, </a:t>
            </a:r>
            <a:r>
              <a:rPr lang="en-US" sz="2500" dirty="0" err="1" smtClean="0"/>
              <a:t>пораст</a:t>
            </a:r>
            <a:r>
              <a:rPr lang="en-US" sz="2500" dirty="0" smtClean="0"/>
              <a:t> </a:t>
            </a:r>
            <a:r>
              <a:rPr lang="en-US" sz="2500" dirty="0" err="1" smtClean="0"/>
              <a:t>нивоа</a:t>
            </a:r>
            <a:r>
              <a:rPr lang="en-US" sz="2500" dirty="0" smtClean="0"/>
              <a:t> </a:t>
            </a:r>
            <a:r>
              <a:rPr lang="en-US" sz="2500" dirty="0" err="1" smtClean="0"/>
              <a:t>аминотрансфераза</a:t>
            </a:r>
            <a:r>
              <a:rPr lang="en-US" sz="2500" dirty="0" smtClean="0"/>
              <a:t> у </a:t>
            </a:r>
            <a:r>
              <a:rPr lang="en-US" sz="2500" dirty="0" err="1" smtClean="0"/>
              <a:t>крви</a:t>
            </a:r>
            <a:r>
              <a:rPr lang="sr-Cyrl-RS" sz="2500" dirty="0" smtClean="0"/>
              <a:t>, </a:t>
            </a:r>
            <a:r>
              <a:rPr lang="en-US" sz="2500" dirty="0" smtClean="0"/>
              <a:t>Steven</a:t>
            </a:r>
            <a:r>
              <a:rPr lang="sr-Latn-RS" sz="2500" dirty="0" smtClean="0"/>
              <a:t>s</a:t>
            </a:r>
            <a:r>
              <a:rPr lang="en-US" sz="2500" dirty="0" smtClean="0"/>
              <a:t>-Johnson-</a:t>
            </a:r>
            <a:r>
              <a:rPr lang="sr-Cyrl-RS" sz="2500" dirty="0" smtClean="0"/>
              <a:t>ов синдром</a:t>
            </a:r>
            <a:endParaRPr lang="en-US" sz="2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122238"/>
            <a:ext cx="8318530" cy="1235060"/>
          </a:xfrm>
        </p:spPr>
        <p:txBody>
          <a:bodyPr/>
          <a:lstStyle/>
          <a:p>
            <a:r>
              <a:rPr lang="sr-Cyrl-RS" sz="3400" dirty="0" smtClean="0"/>
              <a:t>Амброксол</a:t>
            </a:r>
            <a:endParaRPr lang="en-US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571612"/>
            <a:ext cx="8291264" cy="4559313"/>
          </a:xfrm>
        </p:spPr>
        <p:txBody>
          <a:bodyPr/>
          <a:lstStyle/>
          <a:p>
            <a:r>
              <a:rPr lang="sr-Cyrl-RS" sz="2600" dirty="0" smtClean="0"/>
              <a:t>Регулише стварање и вискозитет секрета, олакшава искашљавање секрета. </a:t>
            </a:r>
          </a:p>
          <a:p>
            <a:r>
              <a:rPr lang="sr-Cyrl-RS" sz="2600" dirty="0" smtClean="0"/>
              <a:t>Доприноси у стварању плућног сурфактанта, смањује бронхијалну хиперреактивност, остварује антиоксидативни ефекат. </a:t>
            </a:r>
          </a:p>
          <a:p>
            <a:r>
              <a:rPr lang="sr-Cyrl-RS" sz="2600" dirty="0" smtClean="0"/>
              <a:t>Нежељена дејства: гастроинтестиналне тегобе.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xmlns="" val="9388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122238"/>
            <a:ext cx="8318530" cy="1235060"/>
          </a:xfrm>
        </p:spPr>
        <p:txBody>
          <a:bodyPr/>
          <a:lstStyle/>
          <a:p>
            <a:r>
              <a:rPr lang="sr-Cyrl-RS" sz="3400" dirty="0" smtClean="0"/>
              <a:t>Бршљан</a:t>
            </a:r>
            <a:endParaRPr lang="en-US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597262"/>
            <a:ext cx="8401080" cy="5072098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sr-Latn-RS" sz="2500" dirty="0" smtClean="0"/>
              <a:t>E</a:t>
            </a:r>
            <a:r>
              <a:rPr lang="en-US" sz="2500" dirty="0" err="1" smtClean="0"/>
              <a:t>кстракт</a:t>
            </a:r>
            <a:r>
              <a:rPr lang="en-US" sz="2500" dirty="0" smtClean="0"/>
              <a:t> </a:t>
            </a:r>
            <a:r>
              <a:rPr lang="en-US" sz="2500" dirty="0" err="1" smtClean="0"/>
              <a:t>бршљана</a:t>
            </a:r>
            <a:r>
              <a:rPr lang="sr-Cyrl-RS" sz="2500" dirty="0" smtClean="0"/>
              <a:t> делује</a:t>
            </a:r>
            <a:r>
              <a:rPr lang="sr-Latn-RS" sz="2500" dirty="0" smtClean="0"/>
              <a:t>,</a:t>
            </a:r>
            <a:r>
              <a:rPr lang="en-US" sz="2500" dirty="0" smtClean="0"/>
              <a:t> </a:t>
            </a:r>
            <a:r>
              <a:rPr lang="sr-Cyrl-RS" sz="2500" dirty="0" smtClean="0"/>
              <a:t>између осталог</a:t>
            </a:r>
            <a:r>
              <a:rPr lang="sr-Latn-RS" sz="2500" dirty="0" smtClean="0"/>
              <a:t>,</a:t>
            </a:r>
            <a:r>
              <a:rPr lang="sr-Cyrl-RS" sz="2500" dirty="0" smtClean="0"/>
              <a:t> и експекторално.</a:t>
            </a:r>
          </a:p>
          <a:p>
            <a:pPr>
              <a:spcBef>
                <a:spcPts val="600"/>
              </a:spcBef>
            </a:pPr>
            <a:r>
              <a:rPr lang="en-US" sz="2500" dirty="0" err="1" smtClean="0"/>
              <a:t>Активни</a:t>
            </a:r>
            <a:r>
              <a:rPr lang="en-US" sz="2500" dirty="0" smtClean="0"/>
              <a:t> </a:t>
            </a:r>
            <a:r>
              <a:rPr lang="en-US" sz="2500" dirty="0" err="1"/>
              <a:t>принцип</a:t>
            </a:r>
            <a:r>
              <a:rPr lang="en-US" sz="2500" dirty="0"/>
              <a:t> </a:t>
            </a:r>
            <a:r>
              <a:rPr lang="en-US" sz="2500" dirty="0" err="1"/>
              <a:t>бршљана</a:t>
            </a:r>
            <a:r>
              <a:rPr lang="en-US" sz="2500" dirty="0"/>
              <a:t> </a:t>
            </a:r>
            <a:r>
              <a:rPr lang="en-US" sz="2500" dirty="0" err="1" smtClean="0"/>
              <a:t>је</a:t>
            </a:r>
            <a:r>
              <a:rPr lang="en-US" sz="2500" dirty="0" smtClean="0"/>
              <a:t> </a:t>
            </a:r>
            <a:r>
              <a:rPr lang="en-US" sz="2500" dirty="0" err="1" smtClean="0"/>
              <a:t>алфа-хедерин</a:t>
            </a:r>
            <a:r>
              <a:rPr lang="en-US" sz="2500" dirty="0" smtClean="0"/>
              <a:t> </a:t>
            </a:r>
            <a:r>
              <a:rPr lang="en-US" sz="2500" dirty="0" err="1"/>
              <a:t>који</a:t>
            </a:r>
            <a:r>
              <a:rPr lang="en-US" sz="2500" dirty="0"/>
              <a:t> </a:t>
            </a:r>
            <a:r>
              <a:rPr lang="en-US" sz="2500" dirty="0" err="1"/>
              <a:t>се</a:t>
            </a:r>
            <a:r>
              <a:rPr lang="en-US" sz="2500" dirty="0"/>
              <a:t> </a:t>
            </a:r>
            <a:r>
              <a:rPr lang="en-US" sz="2500" dirty="0" err="1"/>
              <a:t>одлично</a:t>
            </a:r>
            <a:r>
              <a:rPr lang="en-US" sz="2500" dirty="0"/>
              <a:t> </a:t>
            </a:r>
            <a:r>
              <a:rPr lang="en-US" sz="2500" dirty="0" err="1"/>
              <a:t>апсорбује</a:t>
            </a:r>
            <a:r>
              <a:rPr lang="en-US" sz="2500" dirty="0"/>
              <a:t> и </a:t>
            </a:r>
            <a:r>
              <a:rPr lang="en-US" sz="2500" dirty="0" err="1"/>
              <a:t>продире</a:t>
            </a:r>
            <a:r>
              <a:rPr lang="en-US" sz="2500" dirty="0"/>
              <a:t> у </a:t>
            </a:r>
            <a:r>
              <a:rPr lang="en-US" sz="2500" dirty="0" err="1"/>
              <a:t>ткива</a:t>
            </a:r>
            <a:r>
              <a:rPr lang="en-US" sz="2500" dirty="0"/>
              <a:t>, </a:t>
            </a:r>
            <a:r>
              <a:rPr lang="en-US" sz="2500" dirty="0" err="1"/>
              <a:t>где</a:t>
            </a:r>
            <a:r>
              <a:rPr lang="en-US" sz="2500" dirty="0"/>
              <a:t> </a:t>
            </a:r>
            <a:r>
              <a:rPr lang="en-US" sz="2500" dirty="0" err="1"/>
              <a:t>спречава</a:t>
            </a:r>
            <a:r>
              <a:rPr lang="en-US" sz="2500" dirty="0"/>
              <a:t> </a:t>
            </a:r>
            <a:r>
              <a:rPr lang="en-US" sz="2500" dirty="0" err="1"/>
              <a:t>нисходну</a:t>
            </a:r>
            <a:r>
              <a:rPr lang="en-US" sz="2500" dirty="0"/>
              <a:t> </a:t>
            </a:r>
            <a:r>
              <a:rPr lang="en-US" sz="2500" dirty="0" err="1"/>
              <a:t>регулацију</a:t>
            </a:r>
            <a:r>
              <a:rPr lang="en-US" sz="2500" dirty="0"/>
              <a:t> </a:t>
            </a:r>
            <a:r>
              <a:rPr lang="en-US" sz="2500" dirty="0" err="1" smtClean="0"/>
              <a:t>бета</a:t>
            </a:r>
            <a:r>
              <a:rPr lang="sr-Cyrl-RS" sz="2500" dirty="0" smtClean="0"/>
              <a:t> </a:t>
            </a:r>
            <a:r>
              <a:rPr lang="en-US" sz="2500" dirty="0" smtClean="0"/>
              <a:t>2 </a:t>
            </a:r>
            <a:r>
              <a:rPr lang="en-US" sz="2500" dirty="0" err="1" smtClean="0"/>
              <a:t>рецептора</a:t>
            </a:r>
            <a:r>
              <a:rPr lang="en-US" sz="2500" dirty="0" smtClean="0"/>
              <a:t>. </a:t>
            </a:r>
            <a:endParaRPr lang="sr-Cyrl-RS" sz="2500" dirty="0" smtClean="0"/>
          </a:p>
          <a:p>
            <a:pPr marL="358775" indent="-358775">
              <a:spcBef>
                <a:spcPts val="600"/>
              </a:spcBef>
            </a:pPr>
            <a:r>
              <a:rPr lang="sr-Cyrl-RS" sz="2500" dirty="0" smtClean="0"/>
              <a:t>Услед наведеног, </a:t>
            </a:r>
            <a:r>
              <a:rPr lang="en-US" sz="2500" dirty="0" err="1" smtClean="0"/>
              <a:t>повећава</a:t>
            </a:r>
            <a:r>
              <a:rPr lang="en-US" sz="2500" dirty="0" smtClean="0"/>
              <a:t> </a:t>
            </a:r>
            <a:r>
              <a:rPr lang="en-US" sz="2500" dirty="0" err="1"/>
              <a:t>се</a:t>
            </a:r>
            <a:r>
              <a:rPr lang="en-US" sz="2500" dirty="0"/>
              <a:t> </a:t>
            </a:r>
            <a:r>
              <a:rPr lang="en-US" sz="2500" dirty="0" err="1"/>
              <a:t>број</a:t>
            </a:r>
            <a:r>
              <a:rPr lang="en-US" sz="2500" dirty="0"/>
              <a:t> </a:t>
            </a:r>
            <a:r>
              <a:rPr lang="en-US" sz="2500" dirty="0" err="1"/>
              <a:t>бета</a:t>
            </a:r>
            <a:r>
              <a:rPr lang="en-US" sz="2500" dirty="0"/>
              <a:t> </a:t>
            </a:r>
            <a:r>
              <a:rPr lang="en-US" sz="2500" dirty="0" err="1" smtClean="0"/>
              <a:t>рецептора</a:t>
            </a:r>
            <a:endParaRPr lang="sr-Latn-RS" sz="2500" dirty="0" smtClean="0"/>
          </a:p>
          <a:p>
            <a:pPr marL="358775" indent="-358775">
              <a:spcBef>
                <a:spcPts val="600"/>
              </a:spcBef>
            </a:pPr>
            <a:r>
              <a:rPr lang="sr-Cyrl-RS" sz="2500" dirty="0" smtClean="0"/>
              <a:t>Р</a:t>
            </a:r>
            <a:r>
              <a:rPr lang="en-US" sz="2500" dirty="0" err="1" smtClean="0"/>
              <a:t>езул</a:t>
            </a:r>
            <a:r>
              <a:rPr lang="sr-Cyrl-RS" sz="2500" dirty="0" smtClean="0"/>
              <a:t>тат: </a:t>
            </a:r>
            <a:r>
              <a:rPr lang="en-US" sz="2500" dirty="0" err="1" smtClean="0"/>
              <a:t>појачан</a:t>
            </a:r>
            <a:r>
              <a:rPr lang="sr-Cyrl-RS" sz="2500" dirty="0" smtClean="0"/>
              <a:t>о</a:t>
            </a:r>
            <a:r>
              <a:rPr lang="en-US" sz="2500" dirty="0" smtClean="0"/>
              <a:t> </a:t>
            </a:r>
            <a:r>
              <a:rPr lang="en-US" sz="2500" dirty="0" err="1" smtClean="0"/>
              <a:t>дејство</a:t>
            </a:r>
            <a:r>
              <a:rPr lang="en-US" sz="2500" dirty="0" smtClean="0"/>
              <a:t> </a:t>
            </a:r>
            <a:r>
              <a:rPr lang="en-US" sz="2500" dirty="0" err="1"/>
              <a:t>норадреналина</a:t>
            </a:r>
            <a:r>
              <a:rPr lang="en-US" sz="2500" dirty="0"/>
              <a:t>, </a:t>
            </a:r>
            <a:r>
              <a:rPr lang="en-US" sz="2500" dirty="0" err="1" smtClean="0"/>
              <a:t>тј</a:t>
            </a:r>
            <a:r>
              <a:rPr lang="sr-Cyrl-RS" sz="2500" dirty="0" smtClean="0"/>
              <a:t>.</a:t>
            </a:r>
            <a:r>
              <a:rPr lang="en-US" sz="2500" dirty="0" smtClean="0"/>
              <a:t> </a:t>
            </a:r>
            <a:r>
              <a:rPr lang="en-US" sz="2500" dirty="0" err="1" smtClean="0"/>
              <a:t>брoнходилатациј</a:t>
            </a:r>
            <a:r>
              <a:rPr lang="sr-Cyrl-RS" sz="2500" dirty="0" smtClean="0"/>
              <a:t>а</a:t>
            </a:r>
            <a:r>
              <a:rPr lang="en-US" sz="2500" dirty="0" smtClean="0"/>
              <a:t> </a:t>
            </a:r>
            <a:r>
              <a:rPr lang="en-US" sz="2500" dirty="0"/>
              <a:t>и </a:t>
            </a:r>
            <a:r>
              <a:rPr lang="en-US" sz="2500" dirty="0" err="1" smtClean="0"/>
              <a:t>повећан</a:t>
            </a:r>
            <a:r>
              <a:rPr lang="sr-Cyrl-RS" sz="2500" dirty="0" smtClean="0"/>
              <a:t>о</a:t>
            </a:r>
            <a:r>
              <a:rPr lang="en-US" sz="2500" dirty="0" smtClean="0"/>
              <a:t> </a:t>
            </a:r>
            <a:r>
              <a:rPr lang="en-US" sz="2500" dirty="0" err="1" smtClean="0"/>
              <a:t>стварање</a:t>
            </a:r>
            <a:r>
              <a:rPr lang="en-US" sz="2500" dirty="0" smtClean="0"/>
              <a:t> </a:t>
            </a:r>
            <a:r>
              <a:rPr lang="en-US" sz="2500" dirty="0" err="1"/>
              <a:t>сурфактанта</a:t>
            </a:r>
            <a:r>
              <a:rPr lang="en-US" sz="2500" dirty="0"/>
              <a:t> у </a:t>
            </a:r>
            <a:r>
              <a:rPr lang="en-US" sz="2500" dirty="0" err="1"/>
              <a:t>пнеумоцитима</a:t>
            </a:r>
            <a:r>
              <a:rPr lang="en-US" sz="2500" dirty="0"/>
              <a:t> </a:t>
            </a:r>
            <a:r>
              <a:rPr lang="en-US" sz="2500" dirty="0" err="1"/>
              <a:t>тип</a:t>
            </a:r>
            <a:r>
              <a:rPr lang="en-US" sz="2500" dirty="0"/>
              <a:t> </a:t>
            </a:r>
            <a:r>
              <a:rPr lang="en-US" sz="2500" dirty="0" smtClean="0"/>
              <a:t>2</a:t>
            </a:r>
            <a:r>
              <a:rPr lang="sr-Cyrl-RS" sz="2500" dirty="0" smtClean="0"/>
              <a:t>.</a:t>
            </a:r>
          </a:p>
          <a:p>
            <a:pPr>
              <a:spcBef>
                <a:spcPts val="600"/>
              </a:spcBef>
            </a:pP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xmlns="" val="2378355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318530" cy="928694"/>
          </a:xfrm>
        </p:spPr>
        <p:txBody>
          <a:bodyPr/>
          <a:lstStyle/>
          <a:p>
            <a:r>
              <a:rPr lang="sr-Cyrl-RS" sz="3000" dirty="0" smtClean="0"/>
              <a:t>Нежељена дејства бршљана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814" y="1534553"/>
            <a:ext cx="8329642" cy="4630751"/>
          </a:xfrm>
        </p:spPr>
        <p:txBody>
          <a:bodyPr/>
          <a:lstStyle/>
          <a:p>
            <a:r>
              <a:rPr lang="sr-Cyrl-RS" sz="2600" dirty="0"/>
              <a:t>Мучнина и </a:t>
            </a:r>
            <a:r>
              <a:rPr lang="sr-Cyrl-RS" sz="2600" dirty="0" smtClean="0"/>
              <a:t>повраћање</a:t>
            </a:r>
          </a:p>
          <a:p>
            <a:r>
              <a:rPr lang="sr-Cyrl-RS" sz="2600" dirty="0" smtClean="0"/>
              <a:t>Узрочник </a:t>
            </a:r>
            <a:r>
              <a:rPr lang="sr-Cyrl-RS" sz="2600" dirty="0"/>
              <a:t>овог нежељеног дејства је сапонин хедеракозид Ц, који као површински активна материја раствара заштитни слој слузи изнад желудачног </a:t>
            </a:r>
            <a:r>
              <a:rPr lang="sr-Cyrl-RS" sz="2600" dirty="0" smtClean="0"/>
              <a:t>епитела и </a:t>
            </a:r>
            <a:r>
              <a:rPr lang="sr-Cyrl-RS" sz="2600" dirty="0"/>
              <a:t>излаже </a:t>
            </a:r>
            <a:r>
              <a:rPr lang="sr-Cyrl-RS" sz="2600" dirty="0" smtClean="0"/>
              <a:t>га надражајном </a:t>
            </a:r>
            <a:r>
              <a:rPr lang="sr-Cyrl-RS" sz="2600" dirty="0"/>
              <a:t>дејству хлороводоничне киселине. 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xmlns="" val="98669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85728"/>
            <a:ext cx="8462992" cy="1054122"/>
          </a:xfrm>
        </p:spPr>
        <p:txBody>
          <a:bodyPr/>
          <a:lstStyle/>
          <a:p>
            <a:pPr eaLnBrk="1" hangingPunct="1"/>
            <a:r>
              <a:rPr lang="sr-Cyrl-CS" sz="3000" dirty="0" smtClean="0"/>
              <a:t>М</a:t>
            </a:r>
            <a:r>
              <a:rPr lang="en-US" sz="3000" dirty="0" err="1" smtClean="0"/>
              <a:t>уколитици</a:t>
            </a:r>
            <a:r>
              <a:rPr lang="en-US" sz="3000" dirty="0" smtClean="0"/>
              <a:t> </a:t>
            </a:r>
            <a:r>
              <a:rPr lang="sr-Cyrl-RS" sz="3000" dirty="0" smtClean="0"/>
              <a:t/>
            </a:r>
            <a:br>
              <a:rPr lang="sr-Cyrl-RS" sz="3000" dirty="0" smtClean="0"/>
            </a:br>
            <a:r>
              <a:rPr lang="sr-Cyrl-RS" sz="3000" dirty="0" smtClean="0"/>
              <a:t>А</a:t>
            </a:r>
            <a:r>
              <a:rPr lang="en-US" sz="3000" dirty="0" err="1" smtClean="0"/>
              <a:t>цетилцистеин</a:t>
            </a:r>
            <a:r>
              <a:rPr lang="en-US" sz="3000" dirty="0" smtClean="0"/>
              <a:t> 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537618"/>
            <a:ext cx="8358246" cy="44116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dirty="0" smtClean="0"/>
              <a:t>Ефекат остварује кидањем дисулфидних мостова у секрету, чиме смањује вискозност слузи у респираторном систему, олакшава искашљавање и ублажава отежано дисање.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dirty="0" smtClean="0"/>
              <a:t>Осим као муколитик, користи </a:t>
            </a:r>
            <a:r>
              <a:rPr lang="sr-Cyrl-RS" sz="2400" dirty="0" smtClean="0"/>
              <a:t>се </a:t>
            </a:r>
            <a:r>
              <a:rPr lang="ru-RU" sz="2400" dirty="0" smtClean="0"/>
              <a:t>и за лечење тровања парацетамолом, обзиром да се везује СХ-групом за токсични метаболит парацетамола и тако неутралише његово дејство на ћелије јетре. 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dirty="0" smtClean="0"/>
              <a:t>Нежељена дејства: дигестивне тебоге, главобоља, поспаност, реакција преосетљивости, крвав испљувак, упала усне слузнице...</a:t>
            </a:r>
            <a:endParaRPr lang="sr-Cyrl-RS" sz="2400" dirty="0" smtClean="0"/>
          </a:p>
          <a:p>
            <a:pPr eaLnBrk="1" hangingPunct="1">
              <a:lnSpc>
                <a:spcPct val="90000"/>
              </a:lnSpc>
            </a:pPr>
            <a:endParaRPr lang="sr-Cyrl-RS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1353</TotalTime>
  <Words>1058</Words>
  <Application>Microsoft Office PowerPoint</Application>
  <PresentationFormat>On-screen Show (4:3)</PresentationFormat>
  <Paragraphs>90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Network</vt:lpstr>
      <vt:lpstr>ИНТЕГРИСАНЕ АКАДЕМСКЕ СТУДИЈЕ ФАРМАЦИЈЕ Б16 - Фармакологија 1  Предавање 15</vt:lpstr>
      <vt:lpstr>Експекторанси</vt:lpstr>
      <vt:lpstr>Сапонини </vt:lpstr>
      <vt:lpstr>Калијум-јодид</vt:lpstr>
      <vt:lpstr>Бромхексин</vt:lpstr>
      <vt:lpstr>Амброксол</vt:lpstr>
      <vt:lpstr>Бршљан</vt:lpstr>
      <vt:lpstr>Нежељена дејства бршљана</vt:lpstr>
      <vt:lpstr>Муколитици  Ацетилцистеин </vt:lpstr>
      <vt:lpstr>Муколитици  Карбоцистеин</vt:lpstr>
      <vt:lpstr>Антитусици</vt:lpstr>
      <vt:lpstr>Централни антитусици</vt:lpstr>
      <vt:lpstr>Опиоидни антитусици</vt:lpstr>
      <vt:lpstr>Неопиоидни антитусици</vt:lpstr>
      <vt:lpstr>Периферни антитусици</vt:lpstr>
      <vt:lpstr>Кисеоник </vt:lpstr>
      <vt:lpstr>Поједине индикације за терапијску  примену кисеоника</vt:lpstr>
      <vt:lpstr>Примена кисеоника</vt:lpstr>
      <vt:lpstr>Токсичност кисеоника</vt:lpstr>
      <vt:lpstr>Општа препорука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Verzija za sajt fakulteta</dc:title>
  <dc:subject>Klinicki farmakolog</dc:subject>
  <dc:creator>Marko</dc:creator>
  <cp:lastModifiedBy>Marko</cp:lastModifiedBy>
  <cp:revision>732</cp:revision>
  <dcterms:created xsi:type="dcterms:W3CDTF">2012-03-05T11:20:01Z</dcterms:created>
  <dcterms:modified xsi:type="dcterms:W3CDTF">2020-02-12T07:56:52Z</dcterms:modified>
</cp:coreProperties>
</file>